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2"/>
  </p:notesMasterIdLst>
  <p:sldIdLst>
    <p:sldId id="256" r:id="rId2"/>
    <p:sldId id="302" r:id="rId3"/>
    <p:sldId id="311" r:id="rId4"/>
    <p:sldId id="312" r:id="rId5"/>
    <p:sldId id="313" r:id="rId6"/>
    <p:sldId id="314" r:id="rId7"/>
    <p:sldId id="319" r:id="rId8"/>
    <p:sldId id="321" r:id="rId9"/>
    <p:sldId id="322" r:id="rId10"/>
    <p:sldId id="325" r:id="rId11"/>
    <p:sldId id="306" r:id="rId12"/>
    <p:sldId id="308" r:id="rId13"/>
    <p:sldId id="315" r:id="rId14"/>
    <p:sldId id="316" r:id="rId15"/>
    <p:sldId id="317" r:id="rId16"/>
    <p:sldId id="297" r:id="rId17"/>
    <p:sldId id="310" r:id="rId18"/>
    <p:sldId id="324" r:id="rId19"/>
    <p:sldId id="323" r:id="rId20"/>
    <p:sldId id="320" r:id="rId21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CC99"/>
    <a:srgbClr val="00CC66"/>
    <a:srgbClr val="000099"/>
    <a:srgbClr val="003399"/>
    <a:srgbClr val="000000"/>
    <a:srgbClr val="6666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6" autoAdjust="0"/>
    <p:restoredTop sz="98283" autoAdjust="0"/>
  </p:normalViewPr>
  <p:slideViewPr>
    <p:cSldViewPr>
      <p:cViewPr>
        <p:scale>
          <a:sx n="90" d="100"/>
          <a:sy n="90" d="100"/>
        </p:scale>
        <p:origin x="-134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8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5827890519013716E-2"/>
          <c:y val="5.2963719640798844E-2"/>
          <c:w val="0.71622662620103217"/>
          <c:h val="0.87837837837837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Очищено загрязненной водонефтяной эмульсии, м. куб.</c:v>
                </c:pt>
              </c:strCache>
            </c:strRef>
          </c:tx>
          <c:spPr>
            <a:solidFill>
              <a:srgbClr val="BBE0E3"/>
            </a:solidFill>
            <a:ln w="11481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Sheet1!$B$1:$R$1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Sheet1!$B$2:$R$2</c:f>
              <c:numCache>
                <c:formatCode>General</c:formatCode>
                <c:ptCount val="17"/>
                <c:pt idx="0">
                  <c:v>44224</c:v>
                </c:pt>
                <c:pt idx="1">
                  <c:v>79099</c:v>
                </c:pt>
                <c:pt idx="2">
                  <c:v>89674</c:v>
                </c:pt>
                <c:pt idx="3">
                  <c:v>38093</c:v>
                </c:pt>
                <c:pt idx="4">
                  <c:v>22911</c:v>
                </c:pt>
                <c:pt idx="5">
                  <c:v>14117</c:v>
                </c:pt>
                <c:pt idx="6">
                  <c:v>30573</c:v>
                </c:pt>
                <c:pt idx="7">
                  <c:v>22352</c:v>
                </c:pt>
                <c:pt idx="8">
                  <c:v>22120</c:v>
                </c:pt>
                <c:pt idx="9">
                  <c:v>22748</c:v>
                </c:pt>
                <c:pt idx="10">
                  <c:v>21816</c:v>
                </c:pt>
                <c:pt idx="11">
                  <c:v>20525</c:v>
                </c:pt>
                <c:pt idx="12">
                  <c:v>21777</c:v>
                </c:pt>
                <c:pt idx="13">
                  <c:v>30649</c:v>
                </c:pt>
                <c:pt idx="14">
                  <c:v>27450</c:v>
                </c:pt>
                <c:pt idx="15">
                  <c:v>19429</c:v>
                </c:pt>
                <c:pt idx="16">
                  <c:v>18635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Очищено загрязненных нефтью почв и грунтов, м. куб. </c:v>
                </c:pt>
              </c:strCache>
            </c:strRef>
          </c:tx>
          <c:spPr>
            <a:solidFill>
              <a:srgbClr val="333399"/>
            </a:solidFill>
            <a:ln w="11481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Sheet1!$B$1:$R$1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Sheet1!$B$3:$R$3</c:f>
              <c:numCache>
                <c:formatCode>General</c:formatCode>
                <c:ptCount val="17"/>
                <c:pt idx="8">
                  <c:v>12974</c:v>
                </c:pt>
                <c:pt idx="9">
                  <c:v>18155</c:v>
                </c:pt>
                <c:pt idx="10">
                  <c:v>19868</c:v>
                </c:pt>
                <c:pt idx="11">
                  <c:v>19780</c:v>
                </c:pt>
                <c:pt idx="12">
                  <c:v>18511</c:v>
                </c:pt>
                <c:pt idx="13">
                  <c:v>18923</c:v>
                </c:pt>
                <c:pt idx="14">
                  <c:v>25016</c:v>
                </c:pt>
                <c:pt idx="15">
                  <c:v>14799</c:v>
                </c:pt>
                <c:pt idx="16">
                  <c:v>14712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Получено очищенной нефти, тонн</c:v>
                </c:pt>
              </c:strCache>
            </c:strRef>
          </c:tx>
          <c:spPr>
            <a:solidFill>
              <a:srgbClr val="009999"/>
            </a:solidFill>
            <a:ln w="11481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Sheet1!$B$1:$R$1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Sheet1!$B$4:$R$4</c:f>
              <c:numCache>
                <c:formatCode>General</c:formatCode>
                <c:ptCount val="17"/>
                <c:pt idx="0">
                  <c:v>20437</c:v>
                </c:pt>
                <c:pt idx="1">
                  <c:v>31100</c:v>
                </c:pt>
                <c:pt idx="2">
                  <c:v>51429</c:v>
                </c:pt>
                <c:pt idx="3">
                  <c:v>17225</c:v>
                </c:pt>
                <c:pt idx="4">
                  <c:v>12126</c:v>
                </c:pt>
                <c:pt idx="5">
                  <c:v>8691</c:v>
                </c:pt>
                <c:pt idx="6">
                  <c:v>10941</c:v>
                </c:pt>
                <c:pt idx="7">
                  <c:v>12353</c:v>
                </c:pt>
                <c:pt idx="8">
                  <c:v>10403</c:v>
                </c:pt>
                <c:pt idx="9">
                  <c:v>13448</c:v>
                </c:pt>
                <c:pt idx="10">
                  <c:v>12859</c:v>
                </c:pt>
                <c:pt idx="11">
                  <c:v>13565</c:v>
                </c:pt>
                <c:pt idx="12">
                  <c:v>14288</c:v>
                </c:pt>
                <c:pt idx="13">
                  <c:v>22308</c:v>
                </c:pt>
                <c:pt idx="14">
                  <c:v>18092</c:v>
                </c:pt>
                <c:pt idx="15">
                  <c:v>12042</c:v>
                </c:pt>
                <c:pt idx="16">
                  <c:v>425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20"/>
        <c:shape val="box"/>
        <c:axId val="66560000"/>
        <c:axId val="66561536"/>
        <c:axId val="0"/>
      </c:bar3DChart>
      <c:dateAx>
        <c:axId val="66560000"/>
        <c:scaling>
          <c:orientation val="minMax"/>
          <c:max val="2011"/>
          <c:min val="1995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8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1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6561536"/>
        <c:crosses val="autoZero"/>
        <c:auto val="0"/>
        <c:lblOffset val="100"/>
        <c:baseTimeUnit val="days"/>
        <c:majorUnit val="1"/>
        <c:minorUnit val="1"/>
      </c:dateAx>
      <c:valAx>
        <c:axId val="66561536"/>
        <c:scaling>
          <c:orientation val="minMax"/>
          <c:max val="90000"/>
          <c:min val="0"/>
        </c:scaling>
        <c:delete val="0"/>
        <c:axPos val="l"/>
        <c:majorGridlines>
          <c:spPr>
            <a:ln w="2870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8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8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6560000"/>
        <c:crosses val="autoZero"/>
        <c:crossBetween val="between"/>
        <c:majorUnit val="5000"/>
        <c:minorUnit val="1000"/>
      </c:valAx>
      <c:spPr>
        <a:noFill/>
        <a:ln w="25410">
          <a:noFill/>
        </a:ln>
      </c:spPr>
    </c:plotArea>
    <c:legend>
      <c:legendPos val="r"/>
      <c:layout>
        <c:manualLayout>
          <c:xMode val="edge"/>
          <c:yMode val="edge"/>
          <c:x val="0.78672042806243425"/>
          <c:y val="5.1609798775153107E-2"/>
          <c:w val="0.18750009509680854"/>
          <c:h val="0.64521367521367512"/>
        </c:manualLayout>
      </c:layout>
      <c:overlay val="0"/>
      <c:spPr>
        <a:noFill/>
        <a:ln w="2870">
          <a:solidFill>
            <a:srgbClr val="000000"/>
          </a:solidFill>
          <a:prstDash val="solid"/>
        </a:ln>
      </c:spPr>
      <c:txPr>
        <a:bodyPr/>
        <a:lstStyle/>
        <a:p>
          <a:pPr>
            <a:defRPr sz="665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0" cap="flat" cmpd="sng" algn="ctr">
      <a:solidFill>
        <a:srgbClr val="FFFFFF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2011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30617" cy="49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41" tIns="47721" rIns="95441" bIns="47721" numCol="1" anchor="t" anchorCtr="0" compatLnSpc="1">
            <a:prstTxWarp prst="textNoShape">
              <a:avLst/>
            </a:prstTxWarp>
          </a:bodyPr>
          <a:lstStyle>
            <a:lvl1pPr defTabSz="954100">
              <a:defRPr sz="13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8987" y="0"/>
            <a:ext cx="2930616" cy="49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41" tIns="47721" rIns="95441" bIns="47721" numCol="1" anchor="t" anchorCtr="0" compatLnSpc="1">
            <a:prstTxWarp prst="textNoShape">
              <a:avLst/>
            </a:prstTxWarp>
          </a:bodyPr>
          <a:lstStyle>
            <a:lvl1pPr algn="r" defTabSz="954100">
              <a:defRPr sz="13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6125"/>
            <a:ext cx="4967288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7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896" y="4723049"/>
            <a:ext cx="5408930" cy="447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41" tIns="47721" rIns="95441" bIns="47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87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2944"/>
            <a:ext cx="2930617" cy="49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41" tIns="47721" rIns="95441" bIns="47721" numCol="1" anchor="b" anchorCtr="0" compatLnSpc="1">
            <a:prstTxWarp prst="textNoShape">
              <a:avLst/>
            </a:prstTxWarp>
          </a:bodyPr>
          <a:lstStyle>
            <a:lvl1pPr defTabSz="954100">
              <a:defRPr sz="13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7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8987" y="9442944"/>
            <a:ext cx="2930616" cy="49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41" tIns="47721" rIns="95441" bIns="47721" numCol="1" anchor="b" anchorCtr="0" compatLnSpc="1">
            <a:prstTxWarp prst="textNoShape">
              <a:avLst/>
            </a:prstTxWarp>
          </a:bodyPr>
          <a:lstStyle>
            <a:lvl1pPr algn="r" defTabSz="954100">
              <a:defRPr sz="1300">
                <a:cs typeface="+mn-cs"/>
              </a:defRPr>
            </a:lvl1pPr>
          </a:lstStyle>
          <a:p>
            <a:pPr>
              <a:defRPr/>
            </a:pPr>
            <a:fld id="{A69876D6-7630-41CB-8F5C-869BA3EA8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853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4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406" indent="-282464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856" indent="-225971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798" indent="-225971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740" indent="-225971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682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624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9567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509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89D6D34-E647-4101-BC9C-DE9313DFE21F}" type="slidenum">
              <a:rPr lang="ru-RU" smtClean="0"/>
              <a:pPr eaLnBrk="1" hangingPunct="1">
                <a:defRPr/>
              </a:pPr>
              <a:t>1</a:t>
            </a:fld>
            <a:endParaRPr 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4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406" indent="-282464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856" indent="-225971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798" indent="-225971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740" indent="-225971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682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624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9567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509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63C72A1-419B-4883-ABA8-956F75ADA2B7}" type="slidenum">
              <a:rPr lang="ru-RU" smtClean="0"/>
              <a:pPr eaLnBrk="1" hangingPunct="1">
                <a:defRPr/>
              </a:pPr>
              <a:t>17</a:t>
            </a:fld>
            <a:endParaRPr lang="ru-R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4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406" indent="-282464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856" indent="-225971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798" indent="-225971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740" indent="-225971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682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624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9567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509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146F48E-0078-48E1-969A-742C81723C8C}" type="slidenum">
              <a:rPr lang="ru-RU" smtClean="0"/>
              <a:pPr eaLnBrk="1" hangingPunct="1">
                <a:defRPr/>
              </a:pPr>
              <a:t>18</a:t>
            </a:fld>
            <a:endParaRPr lang="ru-RU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46125"/>
            <a:ext cx="4968875" cy="37274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4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406" indent="-282464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856" indent="-225971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798" indent="-225971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740" indent="-225971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682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624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9567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509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C547F4A-3655-458A-9997-87B2F6D93F46}" type="slidenum">
              <a:rPr lang="ru-RU" smtClean="0"/>
              <a:pPr eaLnBrk="1" hangingPunct="1">
                <a:defRPr/>
              </a:pPr>
              <a:t>20</a:t>
            </a:fld>
            <a:endParaRPr 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4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406" indent="-282464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856" indent="-225971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798" indent="-225971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740" indent="-225971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682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624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9567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509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8A71FA8-CC48-441C-87EA-8A427F15D76F}" type="slidenum">
              <a:rPr lang="ru-RU" smtClean="0"/>
              <a:pPr eaLnBrk="1" hangingPunct="1">
                <a:defRPr/>
              </a:pPr>
              <a:t>2</a:t>
            </a:fld>
            <a:endParaRPr lang="ru-RU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4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406" indent="-282464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856" indent="-225971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798" indent="-225971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740" indent="-225971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682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624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9567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509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1CA54DA-D456-40FB-9DCC-C13E87AE3F15}" type="slidenum">
              <a:rPr lang="ru-RU" smtClean="0"/>
              <a:pPr eaLnBrk="1" hangingPunct="1">
                <a:defRPr/>
              </a:pPr>
              <a:t>3</a:t>
            </a:fld>
            <a:endParaRPr 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4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406" indent="-282464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856" indent="-225971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798" indent="-225971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740" indent="-225971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682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624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9567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509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538DF36-7AD5-4E81-B79D-542CE5EF9182}" type="slidenum">
              <a:rPr lang="ru-RU" smtClean="0"/>
              <a:pPr eaLnBrk="1" hangingPunct="1">
                <a:defRPr/>
              </a:pPr>
              <a:t>4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4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406" indent="-282464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856" indent="-225971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798" indent="-225971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740" indent="-225971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682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624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9567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509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765BD87-50AA-4A84-BB8A-BDA5004168A3}" type="slidenum">
              <a:rPr lang="ru-RU" smtClean="0"/>
              <a:pPr eaLnBrk="1" hangingPunct="1">
                <a:defRPr/>
              </a:pPr>
              <a:t>5</a:t>
            </a:fld>
            <a:endParaRPr 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4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406" indent="-282464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856" indent="-225971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798" indent="-225971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740" indent="-225971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682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624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9567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509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DC79FB7-CCA3-4EF7-B74B-D26F328ED769}" type="slidenum">
              <a:rPr lang="ru-RU" smtClean="0"/>
              <a:pPr eaLnBrk="1" hangingPunct="1">
                <a:defRPr/>
              </a:pPr>
              <a:t>6</a:t>
            </a:fld>
            <a:endParaRPr lang="ru-R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4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406" indent="-282464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856" indent="-225971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798" indent="-225971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740" indent="-225971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682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624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9567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509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DC79FB7-CCA3-4EF7-B74B-D26F328ED769}" type="slidenum">
              <a:rPr lang="ru-RU" smtClean="0"/>
              <a:pPr eaLnBrk="1" hangingPunct="1">
                <a:defRPr/>
              </a:pPr>
              <a:t>10</a:t>
            </a:fld>
            <a:endParaRPr lang="ru-R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4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406" indent="-282464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856" indent="-225971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798" indent="-225971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740" indent="-225971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682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624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9567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509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B373EC7-7EFA-47DB-883F-AF7A349F67BB}" type="slidenum">
              <a:rPr lang="ru-RU" smtClean="0"/>
              <a:pPr eaLnBrk="1" hangingPunct="1">
                <a:defRPr/>
              </a:pPr>
              <a:t>13</a:t>
            </a:fld>
            <a:endParaRPr 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4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406" indent="-282464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856" indent="-225971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798" indent="-225971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740" indent="-225971" defTabSz="954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682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624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9567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509" indent="-225971" defTabSz="954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CE70A1E-A70C-4101-8C8B-4F02B05B0F7B}" type="slidenum">
              <a:rPr lang="ru-RU" smtClean="0"/>
              <a:pPr eaLnBrk="1" hangingPunct="1">
                <a:defRPr/>
              </a:pPr>
              <a:t>14</a:t>
            </a:fld>
            <a:endParaRPr lang="ru-R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77239-66BF-4E3D-9E41-2B34163BD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10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94ED1-F408-49F8-94CC-6C845D97E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01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C4EDD-FED4-4D71-BCE7-49DADDCA8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208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FCAA3-BD48-4C29-B231-5B3C1FC80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927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61CB6-36D9-4CD4-9FF8-774F66624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613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DB774-4285-4D87-BCE5-EE8B0EC2D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7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87151-29A2-4762-8A01-E38AF820E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791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90C2A-9139-4A47-A6E9-E543CCFF7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34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C08A1-E010-42DE-B70B-985DB9B7C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2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85E04-AC49-466F-A54D-7E793015B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30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977B0-DD5F-4491-A5EA-D1895E316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84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87E6C-6670-4157-AB4C-680ECA837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236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C5FE4-5A44-4D8E-9C9F-697E1BF86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462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4D210-377A-4563-8D5D-0395D8966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860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F2C67-94B2-40E6-B291-93D2AEB4D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711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3EFED-D52C-4363-AEB1-61614FE72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98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61409C87-3EE8-4829-8A76-F5CF2B90D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8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18.jpeg"/><Relationship Id="rId9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jpeg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6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_________Microsoft_Word_97-20031.doc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Голубая тисненая бумага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600" b="1" i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971550" y="1125538"/>
            <a:ext cx="7489825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684213" y="1989138"/>
            <a:ext cx="799306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</a:rPr>
              <a:t>Система сбора и переработка нефтяных отходов, действующая на территории Тимано-Печорской нефтегазоносной провинции</a:t>
            </a:r>
            <a:endParaRPr lang="ru-RU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4643438" y="5445125"/>
            <a:ext cx="4140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sz="2200">
              <a:latin typeface="Times New Roman" pitchFamily="18" charset="0"/>
            </a:endParaRP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971550" y="260350"/>
            <a:ext cx="7705725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1000"/>
              <a:t>ОБЩЕСТВО С ОГРАНИЧЕННОЙ ОТВЕТСТВЕННОСТЬЮ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1400"/>
              <a:t>СПЕЦИАЛИЗИРОВАННОЕ ПРОФЕССИОНАЛЬНОЕ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1400"/>
              <a:t>АВАРИЙНО-СПАСАТЕЛЬНОЕ ФОРМИРОВАНИЕ «ПРИРОДА»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2000" b="1">
                <a:latin typeface="Arial Black" pitchFamily="34" charset="0"/>
              </a:rPr>
              <a:t>ООО СПАСФ «ПРИРОДА»</a:t>
            </a:r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4140200" y="4922838"/>
            <a:ext cx="4752975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200" b="1" i="1" dirty="0">
                <a:solidFill>
                  <a:srgbClr val="000099"/>
                </a:solidFill>
                <a:latin typeface="Times New Roman" pitchFamily="18" charset="0"/>
              </a:rPr>
              <a:t>Докладчик:</a:t>
            </a:r>
          </a:p>
          <a:p>
            <a:pPr eaLnBrk="1" hangingPunct="1"/>
            <a:r>
              <a:rPr lang="ru-RU" sz="2200" b="1" i="1" dirty="0" smtClean="0">
                <a:solidFill>
                  <a:srgbClr val="000099"/>
                </a:solidFill>
                <a:latin typeface="Times New Roman" pitchFamily="18" charset="0"/>
              </a:rPr>
              <a:t>Петров Дмитрий Валентинович </a:t>
            </a:r>
            <a:endParaRPr lang="ru-RU" sz="2200" b="1" i="1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2200" b="1" i="1" dirty="0" smtClean="0">
                <a:solidFill>
                  <a:srgbClr val="000099"/>
                </a:solidFill>
                <a:latin typeface="Times New Roman" pitchFamily="18" charset="0"/>
              </a:rPr>
              <a:t>Главный инженер </a:t>
            </a:r>
            <a:endParaRPr lang="ru-RU" sz="2200" b="1" i="1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2200" b="1" i="1" dirty="0">
                <a:solidFill>
                  <a:srgbClr val="000099"/>
                </a:solidFill>
                <a:latin typeface="Times New Roman" pitchFamily="18" charset="0"/>
              </a:rPr>
              <a:t>ООО СПАСФ «Природа»</a:t>
            </a:r>
          </a:p>
        </p:txBody>
      </p:sp>
      <p:pic>
        <p:nvPicPr>
          <p:cNvPr id="13314" name="Picture 2" descr="F:\Олег\Разное\2006\Герб СПАСФ Природа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680"/>
            <a:ext cx="736875" cy="113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descr="Голубая тисненая бумага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600" b="1" i="1" smtClean="0">
                <a:solidFill>
                  <a:srgbClr val="000099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827088" y="260350"/>
            <a:ext cx="6985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</a:rPr>
              <a:t>Этапы технологического цикла установки по промывке загрязненных нефтью почв и грунтов</a:t>
            </a:r>
            <a:endParaRPr lang="ru-RU" sz="2000" b="1" i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7173" name="Text Box 25"/>
          <p:cNvSpPr txBox="1">
            <a:spLocks noChangeArrowheads="1"/>
          </p:cNvSpPr>
          <p:nvPr/>
        </p:nvSpPr>
        <p:spPr bwMode="auto">
          <a:xfrm>
            <a:off x="682625" y="1196752"/>
            <a:ext cx="7561783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buAutoNum type="arabicPeriod"/>
            </a:pPr>
            <a:r>
              <a:rPr lang="ru-RU" sz="1600" b="1" i="1" dirty="0" smtClean="0">
                <a:solidFill>
                  <a:srgbClr val="000099"/>
                </a:solidFill>
                <a:latin typeface="Times New Roman" pitchFamily="18" charset="0"/>
              </a:rPr>
              <a:t>Предварительная подготовка (сепарация) почв и грунтов на грохоте, где убираются посторонние включения размером до 5 см;</a:t>
            </a:r>
          </a:p>
          <a:p>
            <a:pPr marL="342900" indent="-342900" eaLnBrk="1" hangingPunct="1">
              <a:buAutoNum type="arabicPeriod"/>
            </a:pPr>
            <a:r>
              <a:rPr lang="ru-RU" sz="1600" b="1" i="1" dirty="0" err="1" smtClean="0">
                <a:solidFill>
                  <a:srgbClr val="000099"/>
                </a:solidFill>
                <a:latin typeface="Times New Roman" pitchFamily="18" charset="0"/>
              </a:rPr>
              <a:t>Гомогенизирование</a:t>
            </a:r>
            <a:r>
              <a:rPr lang="ru-RU" sz="1600" b="1" i="1" dirty="0" smtClean="0">
                <a:solidFill>
                  <a:srgbClr val="000099"/>
                </a:solidFill>
                <a:latin typeface="Times New Roman" pitchFamily="18" charset="0"/>
              </a:rPr>
              <a:t> и диспергирование блоке загрузки и предварительной промывки, где происходит отделение свободной нефти и измельчение кусков почвы и породы (приведение состояния очищаемых почв и грунтов в водяную пульпу);</a:t>
            </a:r>
            <a:endParaRPr lang="ru-RU" sz="1600" dirty="0">
              <a:solidFill>
                <a:srgbClr val="000099"/>
              </a:solidFill>
              <a:latin typeface="Times New Roman" pitchFamily="18" charset="0"/>
            </a:endParaRPr>
          </a:p>
          <a:p>
            <a:pPr marL="342900" indent="-342900" eaLnBrk="1" hangingPunct="1">
              <a:buAutoNum type="arabicPeriod"/>
            </a:pPr>
            <a:r>
              <a:rPr lang="ru-RU" sz="1600" b="1" i="1" dirty="0" smtClean="0">
                <a:solidFill>
                  <a:srgbClr val="000099"/>
                </a:solidFill>
                <a:latin typeface="Times New Roman" pitchFamily="18" charset="0"/>
              </a:rPr>
              <a:t>Промывка загрязненной пульпы в водном растворе противотоком в блоке промывке и обезвоживания с целью вымывания из пульпы органических соединений;</a:t>
            </a:r>
          </a:p>
          <a:p>
            <a:pPr marL="342900" indent="-342900" eaLnBrk="1" hangingPunct="1">
              <a:buAutoNum type="arabicPeriod"/>
            </a:pPr>
            <a:r>
              <a:rPr lang="ru-RU" sz="1600" b="1" i="1" dirty="0" smtClean="0">
                <a:solidFill>
                  <a:srgbClr val="000099"/>
                </a:solidFill>
                <a:latin typeface="Times New Roman" pitchFamily="18" charset="0"/>
              </a:rPr>
              <a:t>Отмывка гравийной фракции и обезвоживание почв и грунтов на </a:t>
            </a:r>
            <a:r>
              <a:rPr lang="ru-RU" sz="1600" b="1" i="1" dirty="0" err="1" smtClean="0">
                <a:solidFill>
                  <a:srgbClr val="000099"/>
                </a:solidFill>
                <a:latin typeface="Times New Roman" pitchFamily="18" charset="0"/>
              </a:rPr>
              <a:t>грхоте</a:t>
            </a:r>
            <a:r>
              <a:rPr lang="ru-RU" sz="1600" b="1" i="1" dirty="0" smtClean="0">
                <a:solidFill>
                  <a:srgbClr val="000099"/>
                </a:solidFill>
                <a:latin typeface="Times New Roman" pitchFamily="18" charset="0"/>
              </a:rPr>
              <a:t> фракцией от 2 до 20 мм;</a:t>
            </a:r>
          </a:p>
          <a:p>
            <a:pPr marL="342900" indent="-342900" eaLnBrk="1" hangingPunct="1">
              <a:buAutoNum type="arabicPeriod"/>
            </a:pPr>
            <a:r>
              <a:rPr lang="ru-RU" sz="1600" b="1" i="1" dirty="0" smtClean="0">
                <a:solidFill>
                  <a:srgbClr val="000099"/>
                </a:solidFill>
                <a:latin typeface="Times New Roman" pitchFamily="18" charset="0"/>
              </a:rPr>
              <a:t>Промывка песчаной фракции размером до 2 мм на сито-гидроциклонной установке;</a:t>
            </a:r>
          </a:p>
          <a:p>
            <a:pPr marL="342900" indent="-342900" eaLnBrk="1" hangingPunct="1">
              <a:buAutoNum type="arabicPeriod"/>
            </a:pPr>
            <a:r>
              <a:rPr lang="ru-RU" sz="1600" b="1" i="1" dirty="0" smtClean="0">
                <a:solidFill>
                  <a:srgbClr val="000099"/>
                </a:solidFill>
                <a:latin typeface="Times New Roman" pitchFamily="18" charset="0"/>
              </a:rPr>
              <a:t>Промывка органических соединений на вибросите;</a:t>
            </a:r>
          </a:p>
          <a:p>
            <a:pPr marL="342900" indent="-342900" eaLnBrk="1" hangingPunct="1">
              <a:buAutoNum type="arabicPeriod"/>
            </a:pPr>
            <a:r>
              <a:rPr lang="ru-RU" sz="1600" b="1" i="1" dirty="0" smtClean="0">
                <a:solidFill>
                  <a:srgbClr val="000099"/>
                </a:solidFill>
                <a:latin typeface="Times New Roman" pitchFamily="18" charset="0"/>
              </a:rPr>
              <a:t>Очистка отработанного моющего раствора на центрифуге с целью восстановления качеств моющего раствора с последующим его использованием в производственном цикле установки.</a:t>
            </a:r>
          </a:p>
        </p:txBody>
      </p:sp>
      <p:pic>
        <p:nvPicPr>
          <p:cNvPr id="6" name="Picture 2" descr="F:\Олег\Разное\2006\Герб СПАСФ Природа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7" y="0"/>
            <a:ext cx="580726" cy="89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63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descr="Голубая тисненая бумага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800" b="1" i="1" smtClean="0">
                <a:solidFill>
                  <a:srgbClr val="000099"/>
                </a:solidFill>
                <a:latin typeface="Times New Roman" pitchFamily="18" charset="0"/>
              </a:rPr>
              <a:t>                            </a:t>
            </a:r>
            <a:endParaRPr lang="ru-RU" sz="16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827088" y="333375"/>
            <a:ext cx="6913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/>
              <a:t> </a:t>
            </a:r>
            <a:r>
              <a:rPr lang="ru-RU" sz="2400" b="1" i="1">
                <a:solidFill>
                  <a:srgbClr val="000099"/>
                </a:solidFill>
                <a:latin typeface="Times New Roman" pitchFamily="18" charset="0"/>
              </a:rPr>
              <a:t>Патенты</a:t>
            </a:r>
          </a:p>
        </p:txBody>
      </p:sp>
      <p:pic>
        <p:nvPicPr>
          <p:cNvPr id="11269" name="Picture 6" descr="Блок очист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716338"/>
            <a:ext cx="19558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Свидетельство полезная модел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81075"/>
            <a:ext cx="18351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 descr="Способ подготовки нефтяного шлам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981075"/>
            <a:ext cx="174307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9" descr="Установка и способ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81075"/>
            <a:ext cx="1700212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0" descr="Устройств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716338"/>
            <a:ext cx="18335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F:\Олег\Разное\2006\Герб СПАСФ Природа_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7" y="0"/>
            <a:ext cx="580726" cy="89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descr="Голубая тисненая бумага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800" b="1" i="1" smtClean="0">
                <a:solidFill>
                  <a:srgbClr val="000099"/>
                </a:solidFill>
                <a:latin typeface="Times New Roman" pitchFamily="18" charset="0"/>
              </a:rPr>
              <a:t>                            </a:t>
            </a:r>
            <a:endParaRPr lang="ru-RU" sz="16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12291" name="Picture 4" descr="Герб СПАСФ Приро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69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1" descr="Сертификат КУПНШ 20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84313"/>
            <a:ext cx="30003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3" name="Object 17"/>
          <p:cNvGraphicFramePr>
            <a:graphicFrameLocks noGrp="1" noChangeAspect="1"/>
          </p:cNvGraphicFramePr>
          <p:nvPr>
            <p:ph sz="half" idx="2"/>
          </p:nvPr>
        </p:nvGraphicFramePr>
        <p:xfrm>
          <a:off x="5148263" y="1484313"/>
          <a:ext cx="2952750" cy="424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Acrobat Document" r:id="rId6" imgW="5139720" imgH="7899840" progId="AcroExch.Document.7">
                  <p:embed/>
                </p:oleObj>
              </mc:Choice>
              <mc:Fallback>
                <p:oleObj name="Acrobat Document" r:id="rId6" imgW="5139720" imgH="7899840" progId="AcroExch.Document.7">
                  <p:embed/>
                  <p:pic>
                    <p:nvPicPr>
                      <p:cNvPr id="0" name="Object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484313"/>
                        <a:ext cx="2952750" cy="424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20"/>
          <p:cNvSpPr txBox="1">
            <a:spLocks noChangeArrowheads="1"/>
          </p:cNvSpPr>
          <p:nvPr/>
        </p:nvSpPr>
        <p:spPr bwMode="auto">
          <a:xfrm>
            <a:off x="827088" y="333375"/>
            <a:ext cx="7345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i="1">
                <a:solidFill>
                  <a:srgbClr val="000099"/>
                </a:solidFill>
                <a:latin typeface="Times New Roman" pitchFamily="18" charset="0"/>
              </a:rPr>
              <a:t>Сертификаты, Приказы</a:t>
            </a:r>
          </a:p>
        </p:txBody>
      </p:sp>
      <p:pic>
        <p:nvPicPr>
          <p:cNvPr id="7" name="Picture 2" descr="F:\Олег\Разное\2006\Герб СПАСФ Природа_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7" y="0"/>
            <a:ext cx="580726" cy="89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descr="Голубая тисненая бумага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</a:rPr>
              <a:t>                            </a:t>
            </a:r>
            <a:r>
              <a:rPr lang="ru-RU" sz="1600" b="1" i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55650" y="260350"/>
            <a:ext cx="76327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</a:rPr>
              <a:t>Комплексная </a:t>
            </a:r>
            <a:r>
              <a:rPr lang="ru-RU" sz="2000" b="1" i="1" dirty="0">
                <a:solidFill>
                  <a:srgbClr val="000099"/>
                </a:solidFill>
                <a:latin typeface="Times New Roman" pitchFamily="18" charset="0"/>
              </a:rPr>
              <a:t>у</a:t>
            </a: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</a:rPr>
              <a:t>становка </a:t>
            </a:r>
            <a:r>
              <a:rPr lang="ru-RU" sz="2000" b="1" i="1" dirty="0">
                <a:solidFill>
                  <a:srgbClr val="000099"/>
                </a:solidFill>
                <a:latin typeface="Times New Roman" pitchFamily="18" charset="0"/>
              </a:rPr>
              <a:t>по переработке </a:t>
            </a: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</a:rPr>
              <a:t>нефтяных </a:t>
            </a:r>
            <a:r>
              <a:rPr lang="ru-RU" sz="2000" b="1" i="1" dirty="0">
                <a:solidFill>
                  <a:srgbClr val="000099"/>
                </a:solidFill>
                <a:latin typeface="Times New Roman" pitchFamily="18" charset="0"/>
              </a:rPr>
              <a:t>шламов </a:t>
            </a:r>
          </a:p>
          <a:p>
            <a:pPr algn="ctr" eaLnBrk="1" hangingPunct="1"/>
            <a:r>
              <a:rPr lang="ru-RU" sz="2000" b="1" i="1" dirty="0">
                <a:solidFill>
                  <a:srgbClr val="000099"/>
                </a:solidFill>
                <a:latin typeface="Times New Roman" pitchFamily="18" charset="0"/>
              </a:rPr>
              <a:t>Усинское месторождение ООО «ЛУКОЙЛ-Коми»</a:t>
            </a:r>
          </a:p>
          <a:p>
            <a:pPr algn="ctr" eaLnBrk="1" hangingPunct="1"/>
            <a:r>
              <a:rPr lang="ru-RU" sz="2000" b="1" i="1" dirty="0">
                <a:solidFill>
                  <a:srgbClr val="000099"/>
                </a:solidFill>
                <a:latin typeface="Times New Roman" pitchFamily="18" charset="0"/>
              </a:rPr>
              <a:t>Головные Сооружения</a:t>
            </a:r>
          </a:p>
        </p:txBody>
      </p:sp>
      <p:pic>
        <p:nvPicPr>
          <p:cNvPr id="13318" name="Picture 6" descr="DSCN25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527425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\\srv-2\АУП\Фотоархив\2014 год\Участки\УПНШ-1\Посещение установки DEC. 20.05.2014 г\DSC_03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87636"/>
            <a:ext cx="3809679" cy="253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\\srv-2\АУП\Фотоархив\2014 год\Участки\УПНШ-1\Посещение установки DEC. 20.05.2014 г\DSC_03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4033473"/>
            <a:ext cx="3809679" cy="253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11" descr="\\srv-2\АУП\Фотоархив\2014 год\Участки\УПНШ-1\Посещение установки DEC. 20.05.2014 г\DSC_036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2"/>
          <a:stretch/>
        </p:blipFill>
        <p:spPr bwMode="auto">
          <a:xfrm>
            <a:off x="4932040" y="1287636"/>
            <a:ext cx="3527425" cy="25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Олег\Разное\2006\Герб СПАСФ Природа_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7" y="0"/>
            <a:ext cx="580726" cy="89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z="2400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ru-RU" sz="2400" smtClean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sz="half" idx="3"/>
          </p:nvPr>
        </p:nvSpPr>
        <p:spPr/>
        <p:txBody>
          <a:bodyPr/>
          <a:lstStyle/>
          <a:p>
            <a:pPr eaLnBrk="1" hangingPunct="1"/>
            <a:endParaRPr lang="ru-RU" sz="2800" smtClean="0"/>
          </a:p>
        </p:txBody>
      </p:sp>
      <p:sp>
        <p:nvSpPr>
          <p:cNvPr id="14342" name="Rectangle 6" descr="Голубая тисненая бумага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800" b="1" i="1" smtClean="0">
                <a:solidFill>
                  <a:srgbClr val="000099"/>
                </a:solidFill>
                <a:latin typeface="Times New Roman" pitchFamily="18" charset="0"/>
              </a:rPr>
              <a:t>                            </a:t>
            </a:r>
            <a:r>
              <a:rPr lang="ru-RU" sz="1600" b="1" i="1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39750" y="115888"/>
            <a:ext cx="8496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i="1" dirty="0">
                <a:solidFill>
                  <a:srgbClr val="000099"/>
                </a:solidFill>
                <a:latin typeface="Times New Roman" pitchFamily="18" charset="0"/>
              </a:rPr>
              <a:t>Установка по </a:t>
            </a: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</a:rPr>
              <a:t>промывке загрязненных </a:t>
            </a:r>
            <a:r>
              <a:rPr lang="ru-RU" sz="2000" b="1" i="1" dirty="0">
                <a:solidFill>
                  <a:srgbClr val="000099"/>
                </a:solidFill>
                <a:latin typeface="Times New Roman" pitchFamily="18" charset="0"/>
              </a:rPr>
              <a:t>нефтью почв и </a:t>
            </a: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</a:rPr>
              <a:t>грунтов</a:t>
            </a:r>
          </a:p>
          <a:p>
            <a:pPr algn="ctr" eaLnBrk="1" hangingPunct="1"/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</a:rPr>
              <a:t>Возейское </a:t>
            </a:r>
            <a:r>
              <a:rPr lang="ru-RU" sz="2000" b="1" i="1" dirty="0">
                <a:solidFill>
                  <a:srgbClr val="000099"/>
                </a:solidFill>
                <a:latin typeface="Times New Roman" pitchFamily="18" charset="0"/>
              </a:rPr>
              <a:t>месторождение ООО «ЛУКОЙЛ-Коми»</a:t>
            </a:r>
          </a:p>
          <a:p>
            <a:pPr algn="ctr" eaLnBrk="1" hangingPunct="1"/>
            <a:r>
              <a:rPr lang="ru-RU" sz="2000" b="1" i="1" dirty="0">
                <a:solidFill>
                  <a:srgbClr val="000099"/>
                </a:solidFill>
                <a:latin typeface="Times New Roman" pitchFamily="18" charset="0"/>
              </a:rPr>
              <a:t>(полигон в районе </a:t>
            </a:r>
            <a:r>
              <a:rPr lang="ru-RU" sz="2000" b="1" i="1" dirty="0" err="1">
                <a:solidFill>
                  <a:srgbClr val="000099"/>
                </a:solidFill>
                <a:latin typeface="Times New Roman" pitchFamily="18" charset="0"/>
              </a:rPr>
              <a:t>скв</a:t>
            </a:r>
            <a:r>
              <a:rPr lang="ru-RU" sz="2000" b="1" i="1" dirty="0">
                <a:solidFill>
                  <a:srgbClr val="000099"/>
                </a:solidFill>
                <a:latin typeface="Times New Roman" pitchFamily="18" charset="0"/>
              </a:rPr>
              <a:t>. 91-1211)</a:t>
            </a:r>
          </a:p>
        </p:txBody>
      </p:sp>
      <p:pic>
        <p:nvPicPr>
          <p:cNvPr id="14345" name="Picture 9" descr="DSC_01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96975"/>
            <a:ext cx="36004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DSC_01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933825"/>
            <a:ext cx="3600450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DSC_018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933825"/>
            <a:ext cx="3600450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 descr="DSC_0203"/>
          <p:cNvPicPr>
            <a:picLocks noChangeAspect="1" noChangeArrowheads="1"/>
          </p:cNvPicPr>
          <p:nvPr/>
        </p:nvPicPr>
        <p:blipFill>
          <a:blip r:embed="rId7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196975"/>
            <a:ext cx="360045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F:\Олег\Разное\2006\Герб СПАСФ Природа_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7" y="0"/>
            <a:ext cx="580726" cy="89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descr="Голубая тисненая бумага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800" b="1" i="1" smtClean="0">
                <a:solidFill>
                  <a:srgbClr val="000099"/>
                </a:solidFill>
                <a:latin typeface="Times New Roman" pitchFamily="18" charset="0"/>
              </a:rPr>
              <a:t>                           </a:t>
            </a:r>
            <a:endParaRPr lang="ru-RU" sz="16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15363" name="Picture 3" descr="Герб СПАСФ Приро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69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DSC_01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25538"/>
            <a:ext cx="3529012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DSC_01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125538"/>
            <a:ext cx="3744912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DSC_01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789363"/>
            <a:ext cx="37433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DSC_01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89363"/>
            <a:ext cx="3529012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47700" y="260350"/>
            <a:ext cx="8496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i="1">
                <a:solidFill>
                  <a:srgbClr val="000099"/>
                </a:solidFill>
                <a:latin typeface="Times New Roman" pitchFamily="18" charset="0"/>
              </a:rPr>
              <a:t>Комплексная установка по переработке нефтяных шламов</a:t>
            </a:r>
          </a:p>
          <a:p>
            <a:pPr algn="ctr" eaLnBrk="1" hangingPunct="1"/>
            <a:r>
              <a:rPr lang="ru-RU" sz="2000" b="1" i="1">
                <a:solidFill>
                  <a:srgbClr val="000099"/>
                </a:solidFill>
                <a:latin typeface="Times New Roman" pitchFamily="18" charset="0"/>
              </a:rPr>
              <a:t>Южно-Сургутсткое месторождение ООО «РН-Юганскнефтегаз»</a:t>
            </a:r>
          </a:p>
        </p:txBody>
      </p:sp>
      <p:pic>
        <p:nvPicPr>
          <p:cNvPr id="9" name="Picture 2" descr="F:\Олег\Разное\2006\Герб СПАСФ Природа_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7" y="0"/>
            <a:ext cx="580726" cy="89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descr="Голубая тисненая бумага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800" b="1" i="1" smtClean="0">
                <a:solidFill>
                  <a:srgbClr val="000099"/>
                </a:solidFill>
                <a:latin typeface="Times New Roman" pitchFamily="18" charset="0"/>
              </a:rPr>
              <a:t>                            </a:t>
            </a:r>
            <a:endParaRPr lang="ru-RU" sz="16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16387" name="Picture 3" descr="Герб СПАСФ Приро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69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39750" y="188913"/>
            <a:ext cx="84963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900" b="1" i="1">
                <a:solidFill>
                  <a:srgbClr val="000099"/>
                </a:solidFill>
                <a:latin typeface="Times New Roman" pitchFamily="18" charset="0"/>
              </a:rPr>
              <a:t>Технические показатели комплексной установки </a:t>
            </a:r>
          </a:p>
          <a:p>
            <a:pPr algn="ctr" eaLnBrk="1" hangingPunct="1"/>
            <a:r>
              <a:rPr lang="ru-RU" sz="1900" b="1" i="1">
                <a:solidFill>
                  <a:srgbClr val="000099"/>
                </a:solidFill>
                <a:latin typeface="Times New Roman" pitchFamily="18" charset="0"/>
              </a:rPr>
              <a:t>по переработке нефтяных шламов (КУПНШ)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50825" y="1125538"/>
            <a:ext cx="8713788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   </a:t>
            </a:r>
            <a:r>
              <a:rPr lang="ru-RU" sz="1600" b="1" i="1">
                <a:solidFill>
                  <a:srgbClr val="000099"/>
                </a:solidFill>
                <a:latin typeface="Times New Roman" pitchFamily="18" charset="0"/>
              </a:rPr>
              <a:t>1.  Производительность установки в стандартной комплектации:</a:t>
            </a:r>
            <a:endParaRPr lang="ru-RU" sz="1600" i="1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1600" i="1">
                <a:solidFill>
                  <a:srgbClr val="000099"/>
                </a:solidFill>
                <a:latin typeface="Times New Roman" pitchFamily="18" charset="0"/>
              </a:rPr>
              <a:t>- по нефтесодержащей жидкости </a:t>
            </a:r>
            <a:r>
              <a:rPr lang="ru-RU" sz="1600" b="1" i="1">
                <a:solidFill>
                  <a:srgbClr val="000099"/>
                </a:solidFill>
                <a:latin typeface="Times New Roman" pitchFamily="18" charset="0"/>
              </a:rPr>
              <a:t>до 50 куб.м/сутки, до 1500 куб.м/месяц;</a:t>
            </a:r>
            <a:endParaRPr lang="ru-RU" sz="1600" i="1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1600" i="1">
                <a:solidFill>
                  <a:srgbClr val="000099"/>
                </a:solidFill>
                <a:latin typeface="Times New Roman" pitchFamily="18" charset="0"/>
              </a:rPr>
              <a:t>- по загрязненным нефтью почвам и грунтам </a:t>
            </a:r>
            <a:r>
              <a:rPr lang="ru-RU" sz="1600" b="1" i="1">
                <a:solidFill>
                  <a:srgbClr val="000099"/>
                </a:solidFill>
                <a:latin typeface="Times New Roman" pitchFamily="18" charset="0"/>
              </a:rPr>
              <a:t>до 40 куб.м/сутки, до 1200 куб.м/месяц.</a:t>
            </a:r>
          </a:p>
          <a:p>
            <a:pPr eaLnBrk="1" hangingPunct="1"/>
            <a:r>
              <a:rPr lang="ru-RU" sz="1600" b="1" i="1">
                <a:solidFill>
                  <a:srgbClr val="000099"/>
                </a:solidFill>
                <a:latin typeface="Times New Roman" pitchFamily="18" charset="0"/>
              </a:rPr>
              <a:t>    2. Параметры нефтесодержащих жидкостей и водонефтяных эмульсий, поступающих на установку:</a:t>
            </a:r>
            <a:endParaRPr lang="ru-RU" sz="1600" i="1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1600" i="1">
                <a:solidFill>
                  <a:srgbClr val="000099"/>
                </a:solidFill>
                <a:latin typeface="Times New Roman" pitchFamily="18" charset="0"/>
              </a:rPr>
              <a:t> - содержание нефти – </a:t>
            </a:r>
            <a:r>
              <a:rPr lang="ru-RU" sz="1600" b="1" i="1">
                <a:solidFill>
                  <a:srgbClr val="000099"/>
                </a:solidFill>
                <a:latin typeface="Times New Roman" pitchFamily="18" charset="0"/>
              </a:rPr>
              <a:t>40-80%;</a:t>
            </a:r>
          </a:p>
          <a:p>
            <a:pPr eaLnBrk="1" hangingPunct="1"/>
            <a:r>
              <a:rPr lang="ru-RU" sz="1600" i="1">
                <a:solidFill>
                  <a:srgbClr val="000099"/>
                </a:solidFill>
                <a:latin typeface="Times New Roman" pitchFamily="18" charset="0"/>
              </a:rPr>
              <a:t> - содержание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600" i="1">
                <a:solidFill>
                  <a:srgbClr val="000099"/>
                </a:solidFill>
                <a:latin typeface="Times New Roman" pitchFamily="18" charset="0"/>
              </a:rPr>
              <a:t>воды – </a:t>
            </a:r>
            <a:r>
              <a:rPr lang="ru-RU" sz="1600" b="1" i="1">
                <a:solidFill>
                  <a:srgbClr val="000099"/>
                </a:solidFill>
                <a:latin typeface="Times New Roman" pitchFamily="18" charset="0"/>
              </a:rPr>
              <a:t>до 60%</a:t>
            </a:r>
            <a:r>
              <a:rPr lang="ru-RU" sz="1600" i="1">
                <a:solidFill>
                  <a:srgbClr val="000099"/>
                </a:solidFill>
                <a:latin typeface="Times New Roman" pitchFamily="18" charset="0"/>
              </a:rPr>
              <a:t>   </a:t>
            </a:r>
          </a:p>
          <a:p>
            <a:pPr eaLnBrk="1" hangingPunct="1"/>
            <a:r>
              <a:rPr lang="ru-RU" sz="1600" i="1">
                <a:solidFill>
                  <a:srgbClr val="000099"/>
                </a:solidFill>
                <a:latin typeface="Times New Roman" pitchFamily="18" charset="0"/>
              </a:rPr>
              <a:t> - содержание механических примесей – </a:t>
            </a:r>
            <a:r>
              <a:rPr lang="ru-RU" sz="1600" b="1" i="1">
                <a:solidFill>
                  <a:srgbClr val="000099"/>
                </a:solidFill>
                <a:latin typeface="Times New Roman" pitchFamily="18" charset="0"/>
              </a:rPr>
              <a:t>до 20%.</a:t>
            </a:r>
          </a:p>
          <a:p>
            <a:pPr eaLnBrk="1" hangingPunct="1"/>
            <a:r>
              <a:rPr lang="ru-RU" sz="1600" i="1">
                <a:solidFill>
                  <a:srgbClr val="000099"/>
                </a:solidFill>
                <a:latin typeface="Times New Roman" pitchFamily="18" charset="0"/>
              </a:rPr>
              <a:t>    </a:t>
            </a:r>
            <a:r>
              <a:rPr lang="ru-RU" sz="1600" b="1" i="1">
                <a:solidFill>
                  <a:srgbClr val="000099"/>
                </a:solidFill>
                <a:latin typeface="Times New Roman" pitchFamily="18" charset="0"/>
              </a:rPr>
              <a:t>3. Параметры загрязненных нефтью почв и грунтов, поступающих на установку:</a:t>
            </a:r>
            <a:endParaRPr lang="ru-RU" sz="1600" i="1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1600" i="1">
                <a:solidFill>
                  <a:srgbClr val="000099"/>
                </a:solidFill>
                <a:latin typeface="Times New Roman" pitchFamily="18" charset="0"/>
              </a:rPr>
              <a:t>- содержание нефти и воды – </a:t>
            </a:r>
            <a:r>
              <a:rPr lang="ru-RU" sz="1600" b="1" i="1">
                <a:solidFill>
                  <a:srgbClr val="000099"/>
                </a:solidFill>
                <a:latin typeface="Times New Roman" pitchFamily="18" charset="0"/>
              </a:rPr>
              <a:t>до 30%;</a:t>
            </a:r>
            <a:endParaRPr lang="ru-RU" sz="1600" i="1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1600" i="1">
                <a:solidFill>
                  <a:srgbClr val="000099"/>
                </a:solidFill>
                <a:latin typeface="Times New Roman" pitchFamily="18" charset="0"/>
              </a:rPr>
              <a:t>- содержание почво-грунта – </a:t>
            </a:r>
            <a:r>
              <a:rPr lang="ru-RU" sz="1600" b="1" i="1">
                <a:solidFill>
                  <a:srgbClr val="000099"/>
                </a:solidFill>
                <a:latin typeface="Times New Roman" pitchFamily="18" charset="0"/>
              </a:rPr>
              <a:t>более 70%.</a:t>
            </a:r>
          </a:p>
          <a:p>
            <a:pPr eaLnBrk="1" hangingPunct="1"/>
            <a:r>
              <a:rPr lang="ru-RU" sz="1600" b="1" i="1">
                <a:solidFill>
                  <a:srgbClr val="000099"/>
                </a:solidFill>
                <a:latin typeface="Times New Roman" pitchFamily="18" charset="0"/>
              </a:rPr>
              <a:t>    4. Параметры получаемой на установке очищенной нефти:</a:t>
            </a:r>
            <a:endParaRPr lang="ru-RU" sz="1600" i="1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1600" b="1" i="1">
                <a:solidFill>
                  <a:srgbClr val="000099"/>
                </a:solidFill>
                <a:latin typeface="Times New Roman" pitchFamily="18" charset="0"/>
              </a:rPr>
              <a:t>- </a:t>
            </a:r>
            <a:r>
              <a:rPr lang="ru-RU" sz="1600" i="1">
                <a:solidFill>
                  <a:srgbClr val="000099"/>
                </a:solidFill>
                <a:latin typeface="Times New Roman" pitchFamily="18" charset="0"/>
              </a:rPr>
              <a:t>Остаточное содержание механических примесей – </a:t>
            </a:r>
            <a:r>
              <a:rPr lang="ru-RU" sz="1600" b="1" i="1">
                <a:solidFill>
                  <a:srgbClr val="000099"/>
                </a:solidFill>
                <a:latin typeface="Times New Roman" pitchFamily="18" charset="0"/>
              </a:rPr>
              <a:t>не более 0,1% </a:t>
            </a:r>
            <a:r>
              <a:rPr lang="ru-RU" sz="1600" i="1">
                <a:solidFill>
                  <a:srgbClr val="000099"/>
                </a:solidFill>
                <a:latin typeface="Times New Roman" pitchFamily="18" charset="0"/>
              </a:rPr>
              <a:t>от объема</a:t>
            </a:r>
            <a:r>
              <a:rPr lang="ru-RU" sz="1600" b="1" i="1">
                <a:solidFill>
                  <a:srgbClr val="000099"/>
                </a:solidFill>
                <a:latin typeface="Times New Roman" pitchFamily="18" charset="0"/>
              </a:rPr>
              <a:t>;</a:t>
            </a:r>
          </a:p>
          <a:p>
            <a:pPr eaLnBrk="1" hangingPunct="1"/>
            <a:r>
              <a:rPr lang="ru-RU" sz="1600" i="1">
                <a:solidFill>
                  <a:srgbClr val="000099"/>
                </a:solidFill>
                <a:latin typeface="Times New Roman" pitchFamily="18" charset="0"/>
              </a:rPr>
              <a:t>- Содержание воды в очищенной нефти </a:t>
            </a:r>
            <a:r>
              <a:rPr lang="ru-RU" sz="1600" b="1" i="1">
                <a:solidFill>
                  <a:srgbClr val="000099"/>
                </a:solidFill>
                <a:latin typeface="Times New Roman" pitchFamily="18" charset="0"/>
              </a:rPr>
              <a:t>2% </a:t>
            </a:r>
            <a:r>
              <a:rPr lang="ru-RU" sz="1600" i="1">
                <a:solidFill>
                  <a:srgbClr val="000099"/>
                </a:solidFill>
                <a:latin typeface="Times New Roman" pitchFamily="18" charset="0"/>
              </a:rPr>
              <a:t>от объема</a:t>
            </a:r>
            <a:r>
              <a:rPr lang="ru-RU" sz="1600" b="1" i="1">
                <a:solidFill>
                  <a:srgbClr val="000099"/>
                </a:solidFill>
                <a:latin typeface="Times New Roman" pitchFamily="18" charset="0"/>
              </a:rPr>
              <a:t>;</a:t>
            </a:r>
          </a:p>
          <a:p>
            <a:pPr eaLnBrk="1" hangingPunct="1"/>
            <a:r>
              <a:rPr lang="ru-RU" sz="1600" i="1">
                <a:solidFill>
                  <a:srgbClr val="000099"/>
                </a:solidFill>
                <a:latin typeface="Times New Roman" pitchFamily="18" charset="0"/>
              </a:rPr>
              <a:t>Конкретные показатели качества устанавливаются в соответствующем Регламенте, утвержденном Заказчиком.</a:t>
            </a:r>
          </a:p>
          <a:p>
            <a:pPr eaLnBrk="1" hangingPunct="1"/>
            <a:r>
              <a:rPr lang="ru-RU" sz="1600" b="1" i="1">
                <a:solidFill>
                  <a:srgbClr val="000099"/>
                </a:solidFill>
                <a:latin typeface="Times New Roman" pitchFamily="18" charset="0"/>
              </a:rPr>
              <a:t>   5. Параметры отмытых на установке почв и грунтов:</a:t>
            </a:r>
          </a:p>
          <a:p>
            <a:pPr eaLnBrk="1" hangingPunct="1"/>
            <a:r>
              <a:rPr lang="ru-RU" sz="1600" i="1">
                <a:solidFill>
                  <a:srgbClr val="000099"/>
                </a:solidFill>
                <a:latin typeface="Times New Roman" pitchFamily="18" charset="0"/>
              </a:rPr>
              <a:t>- Остаточное содержание нефтепродуктов </a:t>
            </a:r>
            <a:r>
              <a:rPr lang="ru-RU" sz="1600" b="1" i="1">
                <a:solidFill>
                  <a:srgbClr val="000099"/>
                </a:solidFill>
                <a:latin typeface="Times New Roman" pitchFamily="18" charset="0"/>
              </a:rPr>
              <a:t>не более:</a:t>
            </a:r>
          </a:p>
          <a:p>
            <a:pPr eaLnBrk="1" hangingPunct="1"/>
            <a:r>
              <a:rPr lang="ru-RU" sz="1600" i="1">
                <a:solidFill>
                  <a:srgbClr val="000099"/>
                </a:solidFill>
                <a:latin typeface="Times New Roman" pitchFamily="18" charset="0"/>
              </a:rPr>
              <a:t>- для торфяных почво-грунтов – </a:t>
            </a:r>
            <a:r>
              <a:rPr lang="ru-RU" sz="1600" b="1" i="1">
                <a:solidFill>
                  <a:srgbClr val="000099"/>
                </a:solidFill>
                <a:latin typeface="Times New Roman" pitchFamily="18" charset="0"/>
              </a:rPr>
              <a:t>50 тыс. мг/кг.</a:t>
            </a:r>
            <a:r>
              <a:rPr lang="ru-RU" sz="1600" i="1">
                <a:solidFill>
                  <a:srgbClr val="000099"/>
                </a:solidFill>
                <a:latin typeface="Times New Roman" pitchFamily="18" charset="0"/>
              </a:rPr>
              <a:t>;</a:t>
            </a:r>
          </a:p>
          <a:p>
            <a:pPr eaLnBrk="1" hangingPunct="1"/>
            <a:r>
              <a:rPr lang="ru-RU" sz="1600" i="1">
                <a:solidFill>
                  <a:srgbClr val="000099"/>
                </a:solidFill>
                <a:latin typeface="Times New Roman" pitchFamily="18" charset="0"/>
              </a:rPr>
              <a:t>- для минеральных почво-грунтов – </a:t>
            </a:r>
            <a:r>
              <a:rPr lang="ru-RU" sz="1600" b="1" i="1">
                <a:solidFill>
                  <a:srgbClr val="000099"/>
                </a:solidFill>
                <a:latin typeface="Times New Roman" pitchFamily="18" charset="0"/>
              </a:rPr>
              <a:t>10 тыс. мг/кг.</a:t>
            </a:r>
            <a:r>
              <a:rPr lang="ru-RU" sz="1600" i="1">
                <a:solidFill>
                  <a:srgbClr val="000099"/>
                </a:solidFill>
                <a:latin typeface="Times New Roman" pitchFamily="18" charset="0"/>
              </a:rPr>
              <a:t>;</a:t>
            </a:r>
          </a:p>
          <a:p>
            <a:pPr eaLnBrk="1" hangingPunct="1"/>
            <a:r>
              <a:rPr lang="ru-RU" sz="1600" i="1">
                <a:solidFill>
                  <a:srgbClr val="000099"/>
                </a:solidFill>
                <a:latin typeface="Times New Roman" pitchFamily="18" charset="0"/>
              </a:rPr>
              <a:t>- для смешанных почво-грунтов – </a:t>
            </a:r>
            <a:r>
              <a:rPr lang="ru-RU" sz="1600" b="1" i="1">
                <a:solidFill>
                  <a:srgbClr val="000099"/>
                </a:solidFill>
                <a:latin typeface="Times New Roman" pitchFamily="18" charset="0"/>
              </a:rPr>
              <a:t>30 тыс. мг/кг.</a:t>
            </a:r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3"/>
          </p:nvPr>
        </p:nvSpPr>
        <p:spPr/>
        <p:txBody>
          <a:bodyPr/>
          <a:lstStyle/>
          <a:p>
            <a:pPr eaLnBrk="1" hangingPunct="1"/>
            <a:endParaRPr lang="ru-RU" sz="2800" smtClean="0"/>
          </a:p>
        </p:txBody>
      </p:sp>
      <p:sp>
        <p:nvSpPr>
          <p:cNvPr id="17412" name="Rectangle 4" descr="Голубая тисненая бумага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800" b="1" i="1" smtClean="0">
                <a:solidFill>
                  <a:srgbClr val="000099"/>
                </a:solidFill>
                <a:latin typeface="Times New Roman" pitchFamily="18" charset="0"/>
              </a:rPr>
              <a:t>                            </a:t>
            </a:r>
            <a:endParaRPr lang="ru-RU" sz="16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17413" name="Picture 5" descr="Герб СПАСФ Приро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69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755650" y="188913"/>
            <a:ext cx="7777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i="1">
                <a:solidFill>
                  <a:srgbClr val="000099"/>
                </a:solidFill>
                <a:latin typeface="Times New Roman" pitchFamily="18" charset="0"/>
              </a:rPr>
              <a:t>Результаты проведения работ</a:t>
            </a:r>
          </a:p>
        </p:txBody>
      </p:sp>
      <p:pic>
        <p:nvPicPr>
          <p:cNvPr id="17415" name="Picture 7" descr="после рекультивац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613"/>
            <a:ext cx="338455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755650" y="3429000"/>
            <a:ext cx="7488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b="1" i="1">
                <a:solidFill>
                  <a:srgbClr val="000099"/>
                </a:solidFill>
                <a:latin typeface="Times New Roman" pitchFamily="18" charset="0"/>
              </a:rPr>
              <a:t>Участки земель, рекультивированные при помощи отмытых почв и грунтов</a:t>
            </a:r>
          </a:p>
        </p:txBody>
      </p:sp>
      <p:pic>
        <p:nvPicPr>
          <p:cNvPr id="17417" name="Picture 15" descr="SDC113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716338"/>
            <a:ext cx="338455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6" descr="DSC037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16338"/>
            <a:ext cx="3529013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7" descr="DSC0373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836613"/>
            <a:ext cx="3529013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F:\Олег\Разное\2006\Герб СПАСФ Природа_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7" y="0"/>
            <a:ext cx="580726" cy="89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Rectangle 3" descr="Голубая тисненая бумага"/>
          <p:cNvSpPr>
            <a:spLocks noChangeArrowheads="1"/>
          </p:cNvSpPr>
          <p:nvPr/>
        </p:nvSpPr>
        <p:spPr bwMode="auto">
          <a:xfrm>
            <a:off x="-180975" y="0"/>
            <a:ext cx="9324975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50000"/>
              </a:spcBef>
            </a:pPr>
            <a:r>
              <a:rPr lang="ru-RU" sz="2800" b="1" i="1">
                <a:solidFill>
                  <a:srgbClr val="000099"/>
                </a:solidFill>
                <a:latin typeface="Times New Roman" pitchFamily="18" charset="0"/>
              </a:rPr>
              <a:t>                            </a:t>
            </a:r>
            <a:r>
              <a:rPr lang="ru-RU" sz="1600" b="1" i="1">
                <a:solidFill>
                  <a:srgbClr val="000099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1692275" y="1628775"/>
            <a:ext cx="6264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611188" y="115888"/>
            <a:ext cx="7489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i="1">
                <a:solidFill>
                  <a:srgbClr val="000099"/>
                </a:solidFill>
                <a:latin typeface="Times New Roman" pitchFamily="18" charset="0"/>
              </a:rPr>
              <a:t>Объем очищенной нефти и нефтезагрязненных почв и грунтов на установках ООО СПАСФ «Природа»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900113" y="1700213"/>
            <a:ext cx="3025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sz="1600" b="1" i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395288" y="5876925"/>
            <a:ext cx="8375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i="1" dirty="0">
                <a:solidFill>
                  <a:srgbClr val="000099"/>
                </a:solidFill>
                <a:latin typeface="Times New Roman" pitchFamily="18" charset="0"/>
              </a:rPr>
              <a:t>Всего за период с 1995 по </a:t>
            </a: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</a:rPr>
              <a:t>2014 </a:t>
            </a:r>
            <a:r>
              <a:rPr lang="ru-RU" b="1" i="1" dirty="0">
                <a:solidFill>
                  <a:srgbClr val="000099"/>
                </a:solidFill>
                <a:latin typeface="Times New Roman" pitchFamily="18" charset="0"/>
              </a:rPr>
              <a:t>годы  очищено более </a:t>
            </a: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</a:rPr>
              <a:t>545 </a:t>
            </a:r>
            <a:r>
              <a:rPr lang="ru-RU" b="1" i="1" dirty="0">
                <a:solidFill>
                  <a:srgbClr val="000099"/>
                </a:solidFill>
                <a:latin typeface="Times New Roman" pitchFamily="18" charset="0"/>
              </a:rPr>
              <a:t>тысяч м. куб. загрязненной нефти и </a:t>
            </a: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</a:rPr>
              <a:t>200 </a:t>
            </a:r>
            <a:r>
              <a:rPr lang="ru-RU" b="1" i="1" dirty="0">
                <a:solidFill>
                  <a:srgbClr val="000099"/>
                </a:solidFill>
                <a:latin typeface="Times New Roman" pitchFamily="18" charset="0"/>
              </a:rPr>
              <a:t>тысяч м. куб. нефтезагрязненных почв и грунтов </a:t>
            </a:r>
          </a:p>
        </p:txBody>
      </p:sp>
      <p:graphicFrame>
        <p:nvGraphicFramePr>
          <p:cNvPr id="6" name="Объект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42755083"/>
              </p:ext>
            </p:extLst>
          </p:nvPr>
        </p:nvGraphicFramePr>
        <p:xfrm>
          <a:off x="431800" y="1187450"/>
          <a:ext cx="7881938" cy="4449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2" descr="F:\Олег\Разное\2006\Герб СПАСФ Природа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438" y="0"/>
            <a:ext cx="580726" cy="89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682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descr="Голубая тисненая бумага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</a:rPr>
              <a:t>                            </a:t>
            </a:r>
            <a:endParaRPr lang="ru-RU" sz="16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47664" y="404664"/>
            <a:ext cx="6336258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900" b="1" i="1" dirty="0" smtClean="0">
                <a:solidFill>
                  <a:srgbClr val="000099"/>
                </a:solidFill>
                <a:latin typeface="Times New Roman" pitchFamily="18" charset="0"/>
              </a:rPr>
              <a:t>Выводы</a:t>
            </a:r>
            <a:endParaRPr lang="ru-RU" sz="1900" b="1" i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50825" y="1052736"/>
            <a:ext cx="8713788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  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      </a:t>
            </a:r>
            <a:r>
              <a:rPr lang="ru-RU" sz="1700" b="1" i="1" dirty="0" smtClean="0">
                <a:solidFill>
                  <a:srgbClr val="000099"/>
                </a:solidFill>
                <a:latin typeface="Times New Roman" pitchFamily="18" charset="0"/>
              </a:rPr>
              <a:t>Получившая свое становление и успешно действующая в Тимано-Печорской нефтегазоносной провинции система сбора и переработки нефтяных отходов, при которой на объектах ООО «ЛУКОЙЛ-Коми» установками СПАСФ «Природа» перерабатываются жидкие нефтяные шламы и промываются загрязненные нефтью почвы и грунты, доказала свою экологическую эффективность и может быть рекомендована для дальнейшего распространения в других регионах Российской Федерации. Это позволит решить проблему переработки промысловых нефтяных отходов и загрязненных компонентов природной среды почв и грунтов, и существенно сократит негативное воздействие нефтедобывающего комплекса на окружающую природную среду России.</a:t>
            </a:r>
          </a:p>
        </p:txBody>
      </p:sp>
      <p:pic>
        <p:nvPicPr>
          <p:cNvPr id="6" name="Picture 2" descr="F:\Олег\Разное\2006\Герб СПАСФ Природа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7" y="0"/>
            <a:ext cx="580726" cy="89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16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Голубая тисненая бумага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600" b="1" i="1" dirty="0" smtClean="0">
                <a:solidFill>
                  <a:srgbClr val="000099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827088" y="260350"/>
            <a:ext cx="6985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i="1">
                <a:solidFill>
                  <a:srgbClr val="000099"/>
                </a:solidFill>
                <a:latin typeface="Times New Roman" pitchFamily="18" charset="0"/>
              </a:rPr>
              <a:t>Зона обслуживания системы сбора и переработки нефтяных отходов </a:t>
            </a:r>
          </a:p>
        </p:txBody>
      </p:sp>
      <p:pic>
        <p:nvPicPr>
          <p:cNvPr id="3077" name="Picture 6" descr="Карта Тимано-Печор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147763"/>
            <a:ext cx="5545137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Line 10"/>
          <p:cNvSpPr>
            <a:spLocks noChangeShapeType="1"/>
          </p:cNvSpPr>
          <p:nvPr/>
        </p:nvSpPr>
        <p:spPr bwMode="auto">
          <a:xfrm flipH="1" flipV="1">
            <a:off x="3754438" y="5353050"/>
            <a:ext cx="284162" cy="7143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9" name="Oval 13"/>
          <p:cNvSpPr>
            <a:spLocks noChangeArrowheads="1"/>
          </p:cNvSpPr>
          <p:nvPr/>
        </p:nvSpPr>
        <p:spPr bwMode="auto">
          <a:xfrm>
            <a:off x="3635375" y="5302250"/>
            <a:ext cx="114300" cy="1143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0" name="Text Box 15"/>
          <p:cNvSpPr txBox="1">
            <a:spLocks noChangeArrowheads="1"/>
          </p:cNvSpPr>
          <p:nvPr/>
        </p:nvSpPr>
        <p:spPr bwMode="auto">
          <a:xfrm>
            <a:off x="4038600" y="5359400"/>
            <a:ext cx="821432" cy="2159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000" b="1" dirty="0" smtClean="0">
                <a:solidFill>
                  <a:srgbClr val="000099"/>
                </a:solidFill>
              </a:rPr>
              <a:t>КУПНШ-1</a:t>
            </a:r>
            <a:endParaRPr lang="ru-RU" dirty="0"/>
          </a:p>
        </p:txBody>
      </p:sp>
      <p:sp>
        <p:nvSpPr>
          <p:cNvPr id="3081" name="Oval 25"/>
          <p:cNvSpPr>
            <a:spLocks noChangeArrowheads="1"/>
          </p:cNvSpPr>
          <p:nvPr/>
        </p:nvSpPr>
        <p:spPr bwMode="auto">
          <a:xfrm>
            <a:off x="3105150" y="4506913"/>
            <a:ext cx="114300" cy="1143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2" name="Text Box 26"/>
          <p:cNvSpPr txBox="1">
            <a:spLocks noChangeArrowheads="1"/>
          </p:cNvSpPr>
          <p:nvPr/>
        </p:nvSpPr>
        <p:spPr bwMode="auto">
          <a:xfrm>
            <a:off x="1907704" y="4506912"/>
            <a:ext cx="864071" cy="29024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000" b="1" dirty="0" smtClean="0">
                <a:solidFill>
                  <a:srgbClr val="000099"/>
                </a:solidFill>
              </a:rPr>
              <a:t>КУПНШ-2</a:t>
            </a:r>
            <a:endParaRPr lang="ru-RU" dirty="0"/>
          </a:p>
        </p:txBody>
      </p:sp>
      <p:sp>
        <p:nvSpPr>
          <p:cNvPr id="3083" name="Line 27"/>
          <p:cNvSpPr>
            <a:spLocks noChangeShapeType="1"/>
          </p:cNvSpPr>
          <p:nvPr/>
        </p:nvSpPr>
        <p:spPr bwMode="auto">
          <a:xfrm flipV="1">
            <a:off x="2749550" y="4556125"/>
            <a:ext cx="355600" cy="174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4" name="Text Box 7"/>
          <p:cNvSpPr txBox="1">
            <a:spLocks noChangeArrowheads="1"/>
          </p:cNvSpPr>
          <p:nvPr/>
        </p:nvSpPr>
        <p:spPr bwMode="auto">
          <a:xfrm>
            <a:off x="6227763" y="1147763"/>
            <a:ext cx="266541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b="1" i="1" dirty="0" smtClean="0">
                <a:solidFill>
                  <a:srgbClr val="000099"/>
                </a:solidFill>
                <a:latin typeface="Times New Roman" pitchFamily="18" charset="0"/>
              </a:rPr>
              <a:t>КУПНШ-1 </a:t>
            </a:r>
            <a:r>
              <a:rPr lang="ru-RU" sz="1600" b="1" i="1" dirty="0">
                <a:solidFill>
                  <a:srgbClr val="000099"/>
                </a:solidFill>
                <a:latin typeface="Times New Roman" pitchFamily="18" charset="0"/>
              </a:rPr>
              <a:t>– </a:t>
            </a:r>
            <a:r>
              <a:rPr lang="ru-RU" sz="1600" b="1" i="1" dirty="0" smtClean="0">
                <a:solidFill>
                  <a:srgbClr val="000099"/>
                </a:solidFill>
                <a:latin typeface="Times New Roman" pitchFamily="18" charset="0"/>
              </a:rPr>
              <a:t>Комплексная установка </a:t>
            </a:r>
            <a:r>
              <a:rPr lang="ru-RU" sz="1600" b="1" i="1" dirty="0">
                <a:solidFill>
                  <a:srgbClr val="000099"/>
                </a:solidFill>
                <a:latin typeface="Times New Roman" pitchFamily="18" charset="0"/>
              </a:rPr>
              <a:t>по переработке нефтяных шламов №1 </a:t>
            </a:r>
            <a:r>
              <a:rPr lang="ru-RU" sz="1600" b="1" i="1" dirty="0" smtClean="0">
                <a:solidFill>
                  <a:srgbClr val="000099"/>
                </a:solidFill>
                <a:latin typeface="Times New Roman" pitchFamily="18" charset="0"/>
              </a:rPr>
              <a:t>(физико-химическая сепарация жидких </a:t>
            </a:r>
            <a:r>
              <a:rPr lang="ru-RU" sz="1600" b="1" i="1" dirty="0">
                <a:solidFill>
                  <a:srgbClr val="000099"/>
                </a:solidFill>
                <a:latin typeface="Times New Roman" pitchFamily="18" charset="0"/>
              </a:rPr>
              <a:t>нефтяных шламов и </a:t>
            </a:r>
            <a:r>
              <a:rPr lang="ru-RU" sz="1600" b="1" i="1" dirty="0" smtClean="0">
                <a:solidFill>
                  <a:srgbClr val="000099"/>
                </a:solidFill>
                <a:latin typeface="Times New Roman" pitchFamily="18" charset="0"/>
              </a:rPr>
              <a:t>загрязненной нефти, промывка загрязненных нефтью почв и грунтов)</a:t>
            </a:r>
            <a:endParaRPr lang="ru-RU" sz="1600" b="1" i="1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/>
            <a:endParaRPr lang="ru-RU" sz="1600" b="1" i="1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1600" b="1" i="1" dirty="0" smtClean="0">
                <a:solidFill>
                  <a:srgbClr val="000099"/>
                </a:solidFill>
                <a:latin typeface="Times New Roman" pitchFamily="18" charset="0"/>
              </a:rPr>
              <a:t>КУПНШ-2 </a:t>
            </a:r>
            <a:r>
              <a:rPr lang="ru-RU" sz="1600" b="1" i="1" dirty="0">
                <a:solidFill>
                  <a:srgbClr val="000099"/>
                </a:solidFill>
                <a:latin typeface="Times New Roman" pitchFamily="18" charset="0"/>
              </a:rPr>
              <a:t>– </a:t>
            </a:r>
            <a:r>
              <a:rPr lang="ru-RU" sz="1600" b="1" i="1" dirty="0" smtClean="0">
                <a:solidFill>
                  <a:srgbClr val="000099"/>
                </a:solidFill>
                <a:latin typeface="Times New Roman" pitchFamily="18" charset="0"/>
              </a:rPr>
              <a:t>Комплексная установка </a:t>
            </a:r>
            <a:r>
              <a:rPr lang="ru-RU" sz="1600" b="1" i="1" dirty="0">
                <a:solidFill>
                  <a:srgbClr val="000099"/>
                </a:solidFill>
                <a:latin typeface="Times New Roman" pitchFamily="18" charset="0"/>
              </a:rPr>
              <a:t>по переработке нефтяных шламов №2 </a:t>
            </a:r>
            <a:r>
              <a:rPr lang="ru-RU" sz="1600" b="1" i="1" dirty="0" smtClean="0">
                <a:solidFill>
                  <a:srgbClr val="000099"/>
                </a:solidFill>
                <a:latin typeface="Times New Roman" pitchFamily="18" charset="0"/>
              </a:rPr>
              <a:t>(промывка </a:t>
            </a:r>
            <a:r>
              <a:rPr lang="ru-RU" sz="1600" b="1" i="1" dirty="0">
                <a:solidFill>
                  <a:srgbClr val="000099"/>
                </a:solidFill>
                <a:latin typeface="Times New Roman" pitchFamily="18" charset="0"/>
              </a:rPr>
              <a:t>загрязненных нефтью почв и грунтов)</a:t>
            </a:r>
          </a:p>
        </p:txBody>
      </p:sp>
      <p:pic>
        <p:nvPicPr>
          <p:cNvPr id="13" name="Picture 2" descr="F:\Олег\Разное\2006\Герб СПАСФ Природа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7" y="0"/>
            <a:ext cx="580726" cy="89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3"/>
          </p:nvPr>
        </p:nvSpPr>
        <p:spPr/>
        <p:txBody>
          <a:bodyPr/>
          <a:lstStyle/>
          <a:p>
            <a:pPr eaLnBrk="1" hangingPunct="1"/>
            <a:endParaRPr lang="ru-RU" sz="2800" smtClean="0"/>
          </a:p>
        </p:txBody>
      </p:sp>
      <p:sp>
        <p:nvSpPr>
          <p:cNvPr id="19460" name="Rectangle 4" descr="Голубая тисненая бумага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800" b="1" i="1" smtClean="0">
                <a:solidFill>
                  <a:srgbClr val="000099"/>
                </a:solidFill>
                <a:latin typeface="Times New Roman" pitchFamily="18" charset="0"/>
              </a:rPr>
              <a:t>                            </a:t>
            </a:r>
            <a:endParaRPr lang="ru-RU" sz="16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19461" name="Picture 5" descr="Герб СПАСФ Приро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69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790575" y="5876925"/>
            <a:ext cx="7777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i="1">
                <a:solidFill>
                  <a:srgbClr val="000099"/>
                </a:solidFill>
                <a:latin typeface="Times New Roman" pitchFamily="18" charset="0"/>
              </a:rPr>
              <a:t>Спасибо за внимание!</a:t>
            </a:r>
          </a:p>
        </p:txBody>
      </p:sp>
      <p:pic>
        <p:nvPicPr>
          <p:cNvPr id="19463" name="Picture 11" descr="DSCN01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36625"/>
            <a:ext cx="7402512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3" descr="Голубая тисненая бумаг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50000"/>
              </a:spcBef>
            </a:pPr>
            <a:r>
              <a:rPr lang="ru-RU" sz="2800" b="1" i="1">
                <a:solidFill>
                  <a:srgbClr val="000099"/>
                </a:solidFill>
                <a:latin typeface="Times New Roman" pitchFamily="18" charset="0"/>
              </a:rPr>
              <a:t>                            </a:t>
            </a:r>
            <a:endParaRPr lang="ru-RU" sz="1600" b="1" i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692275" y="1628775"/>
            <a:ext cx="6264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84213" y="188913"/>
            <a:ext cx="8137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i="1">
                <a:solidFill>
                  <a:srgbClr val="000099"/>
                </a:solidFill>
                <a:latin typeface="Times New Roman" pitchFamily="18" charset="0"/>
              </a:rPr>
              <a:t>Общие характеристики аварии на межпромысловом нефтепроводе диаметром 720 мм Возей – Головные Сооружения в 1994 г.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11188" y="1341438"/>
            <a:ext cx="7993062" cy="447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900" b="1" i="1">
                <a:solidFill>
                  <a:srgbClr val="000099"/>
                </a:solidFill>
                <a:latin typeface="Times New Roman" pitchFamily="18" charset="0"/>
              </a:rPr>
              <a:t>Количество разгерметизаций – 22;</a:t>
            </a:r>
          </a:p>
          <a:p>
            <a:pPr eaLnBrk="1" hangingPunct="1"/>
            <a:r>
              <a:rPr lang="ru-RU" sz="1900" b="1" i="1">
                <a:solidFill>
                  <a:srgbClr val="000099"/>
                </a:solidFill>
                <a:latin typeface="Times New Roman" pitchFamily="18" charset="0"/>
              </a:rPr>
              <a:t>Количество разлившейся нефти – 105  000 тонн;</a:t>
            </a:r>
          </a:p>
          <a:p>
            <a:pPr eaLnBrk="1" hangingPunct="1"/>
            <a:r>
              <a:rPr lang="ru-RU" sz="1900" b="1" i="1">
                <a:solidFill>
                  <a:srgbClr val="000099"/>
                </a:solidFill>
                <a:latin typeface="Times New Roman" pitchFamily="18" charset="0"/>
              </a:rPr>
              <a:t>Количество участков разливов – 6;</a:t>
            </a:r>
          </a:p>
          <a:p>
            <a:pPr eaLnBrk="1" hangingPunct="1"/>
            <a:r>
              <a:rPr lang="ru-RU" sz="1900" b="1" i="1">
                <a:solidFill>
                  <a:srgbClr val="000099"/>
                </a:solidFill>
                <a:latin typeface="Times New Roman" pitchFamily="18" charset="0"/>
              </a:rPr>
              <a:t>Общая площадь нефтеразлива – 165 га;</a:t>
            </a:r>
          </a:p>
          <a:p>
            <a:pPr eaLnBrk="1" hangingPunct="1"/>
            <a:r>
              <a:rPr lang="ru-RU" sz="1900" b="1" i="1">
                <a:solidFill>
                  <a:srgbClr val="000099"/>
                </a:solidFill>
                <a:latin typeface="Times New Roman" pitchFamily="18" charset="0"/>
              </a:rPr>
              <a:t>Общая площадь нарушенных земель – 270 га;</a:t>
            </a:r>
          </a:p>
          <a:p>
            <a:pPr eaLnBrk="1" hangingPunct="1"/>
            <a:r>
              <a:rPr lang="ru-RU" sz="1900" b="1" i="1">
                <a:solidFill>
                  <a:srgbClr val="000099"/>
                </a:solidFill>
                <a:latin typeface="Times New Roman" pitchFamily="18" charset="0"/>
              </a:rPr>
              <a:t>Количество временных котлованов шламонакопителей – 34;</a:t>
            </a:r>
          </a:p>
          <a:p>
            <a:pPr eaLnBrk="1" hangingPunct="1"/>
            <a:r>
              <a:rPr lang="ru-RU" sz="1900" b="1" i="1">
                <a:solidFill>
                  <a:srgbClr val="000099"/>
                </a:solidFill>
                <a:latin typeface="Times New Roman" pitchFamily="18" charset="0"/>
              </a:rPr>
              <a:t>Количество собранных нефтезагрязненных почв и грунтов и водонефтяной эмульсии – 470 000 м</a:t>
            </a:r>
            <a:r>
              <a:rPr lang="ru-RU" sz="1900" b="1" i="1" baseline="30000">
                <a:solidFill>
                  <a:srgbClr val="000099"/>
                </a:solidFill>
                <a:latin typeface="Times New Roman" pitchFamily="18" charset="0"/>
              </a:rPr>
              <a:t>3</a:t>
            </a:r>
            <a:r>
              <a:rPr lang="ru-RU" sz="1900" b="1" i="1">
                <a:solidFill>
                  <a:srgbClr val="000099"/>
                </a:solidFill>
                <a:latin typeface="Times New Roman" pitchFamily="18" charset="0"/>
              </a:rPr>
              <a:t>;</a:t>
            </a:r>
          </a:p>
          <a:p>
            <a:pPr eaLnBrk="1" hangingPunct="1"/>
            <a:endParaRPr lang="ru-RU" sz="1900" b="1" i="1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1900" b="1" i="1">
                <a:solidFill>
                  <a:srgbClr val="000099"/>
                </a:solidFill>
                <a:latin typeface="Times New Roman" pitchFamily="18" charset="0"/>
              </a:rPr>
              <a:t>Количество очищенных нефтезагрязненных почв и грунтов и водонефтяной эмульсии – 470 000 м</a:t>
            </a:r>
            <a:r>
              <a:rPr lang="ru-RU" sz="1900" b="1" i="1" baseline="30000">
                <a:solidFill>
                  <a:srgbClr val="000099"/>
                </a:solidFill>
                <a:latin typeface="Times New Roman" pitchFamily="18" charset="0"/>
              </a:rPr>
              <a:t>3</a:t>
            </a:r>
            <a:r>
              <a:rPr lang="ru-RU" sz="1900" b="1" i="1">
                <a:solidFill>
                  <a:srgbClr val="000099"/>
                </a:solidFill>
                <a:latin typeface="Times New Roman" pitchFamily="18" charset="0"/>
              </a:rPr>
              <a:t>;</a:t>
            </a:r>
          </a:p>
          <a:p>
            <a:pPr eaLnBrk="1" hangingPunct="1"/>
            <a:r>
              <a:rPr lang="ru-RU" sz="1900" b="1" i="1">
                <a:solidFill>
                  <a:srgbClr val="000099"/>
                </a:solidFill>
                <a:latin typeface="Times New Roman" pitchFamily="18" charset="0"/>
              </a:rPr>
              <a:t>Площадь рекультивированных нарушенных земель – 270 га;</a:t>
            </a:r>
          </a:p>
          <a:p>
            <a:pPr eaLnBrk="1" hangingPunct="1"/>
            <a:r>
              <a:rPr lang="ru-RU" sz="1900" b="1" i="1">
                <a:solidFill>
                  <a:srgbClr val="000099"/>
                </a:solidFill>
                <a:latin typeface="Times New Roman" pitchFamily="18" charset="0"/>
              </a:rPr>
              <a:t>Продолжительность работ – с августа 1994 г. по сентябрь 2010 г.</a:t>
            </a:r>
          </a:p>
          <a:p>
            <a:pPr eaLnBrk="1" hangingPunct="1"/>
            <a:r>
              <a:rPr lang="ru-RU" sz="1900" b="1" i="1">
                <a:solidFill>
                  <a:srgbClr val="000099"/>
                </a:solidFill>
                <a:latin typeface="Times New Roman" pitchFamily="18" charset="0"/>
              </a:rPr>
              <a:t>Период очистки собранных нефтезагрязненных почв и грунтов и водонефтяной эмульсии – 1994-2008 гг.</a:t>
            </a:r>
            <a:endParaRPr lang="ru-RU" sz="1900">
              <a:latin typeface="Times New Roman" pitchFamily="18" charset="0"/>
            </a:endParaRPr>
          </a:p>
        </p:txBody>
      </p:sp>
      <p:pic>
        <p:nvPicPr>
          <p:cNvPr id="8" name="Picture 2" descr="F:\Олег\Разное\2006\Герб СПАСФ Природа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7" y="0"/>
            <a:ext cx="580726" cy="89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 descr="Голубая тисненая бумаг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50000"/>
              </a:spcBef>
            </a:pPr>
            <a:r>
              <a:rPr lang="ru-RU" sz="2800" b="1" i="1">
                <a:solidFill>
                  <a:srgbClr val="000099"/>
                </a:solidFill>
                <a:latin typeface="Times New Roman" pitchFamily="18" charset="0"/>
              </a:rPr>
              <a:t>                            </a:t>
            </a:r>
            <a:endParaRPr lang="ru-RU" sz="1600" b="1" i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692275" y="1628775"/>
            <a:ext cx="6264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84213" y="188913"/>
            <a:ext cx="8137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i="1">
                <a:solidFill>
                  <a:srgbClr val="000099"/>
                </a:solidFill>
                <a:latin typeface="Times New Roman" pitchFamily="18" charset="0"/>
              </a:rPr>
              <a:t>Авария на межпромысловом нефтепроводе диаметром 720 мм</a:t>
            </a:r>
          </a:p>
          <a:p>
            <a:pPr algn="ctr" eaLnBrk="1" hangingPunct="1"/>
            <a:r>
              <a:rPr lang="ru-RU" sz="2000" b="1" i="1">
                <a:solidFill>
                  <a:srgbClr val="000099"/>
                </a:solidFill>
                <a:latin typeface="Times New Roman" pitchFamily="18" charset="0"/>
              </a:rPr>
              <a:t>Возей – Головные Сооружения в 1994 г.</a:t>
            </a:r>
          </a:p>
        </p:txBody>
      </p:sp>
      <p:pic>
        <p:nvPicPr>
          <p:cNvPr id="512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860800"/>
            <a:ext cx="3529013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860800"/>
            <a:ext cx="3673475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125538"/>
            <a:ext cx="36734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3529013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F:\Олег\Разное\2006\Герб СПАСФ Природа_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7" y="0"/>
            <a:ext cx="580726" cy="89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descr="Голубая тисненая бумага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600" b="1" i="1" smtClean="0">
                <a:solidFill>
                  <a:srgbClr val="000099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827088" y="260350"/>
            <a:ext cx="6985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i="1">
                <a:solidFill>
                  <a:srgbClr val="000099"/>
                </a:solidFill>
                <a:latin typeface="Times New Roman" pitchFamily="18" charset="0"/>
              </a:rPr>
              <a:t>Система сбора и переработки</a:t>
            </a:r>
          </a:p>
          <a:p>
            <a:pPr algn="ctr" eaLnBrk="1" hangingPunct="1"/>
            <a:r>
              <a:rPr lang="ru-RU" sz="2000" b="1" i="1">
                <a:solidFill>
                  <a:srgbClr val="000099"/>
                </a:solidFill>
                <a:latin typeface="Times New Roman" pitchFamily="18" charset="0"/>
              </a:rPr>
              <a:t>нефтяных отходов</a:t>
            </a:r>
          </a:p>
        </p:txBody>
      </p:sp>
      <p:grpSp>
        <p:nvGrpSpPr>
          <p:cNvPr id="6149" name="Group 12"/>
          <p:cNvGrpSpPr>
            <a:grpSpLocks noChangeAspect="1"/>
          </p:cNvGrpSpPr>
          <p:nvPr/>
        </p:nvGrpSpPr>
        <p:grpSpPr bwMode="auto">
          <a:xfrm>
            <a:off x="1619250" y="1412875"/>
            <a:ext cx="5940425" cy="4154488"/>
            <a:chOff x="2279" y="-259"/>
            <a:chExt cx="8805" cy="6077"/>
          </a:xfrm>
        </p:grpSpPr>
        <p:sp>
          <p:nvSpPr>
            <p:cNvPr id="6150" name="AutoShape 13"/>
            <p:cNvSpPr>
              <a:spLocks noChangeAspect="1" noChangeArrowheads="1"/>
            </p:cNvSpPr>
            <p:nvPr/>
          </p:nvSpPr>
          <p:spPr bwMode="auto">
            <a:xfrm>
              <a:off x="2279" y="-259"/>
              <a:ext cx="8805" cy="6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1" name="Text Box 14"/>
            <p:cNvSpPr txBox="1">
              <a:spLocks noChangeArrowheads="1"/>
            </p:cNvSpPr>
            <p:nvPr/>
          </p:nvSpPr>
          <p:spPr bwMode="auto">
            <a:xfrm>
              <a:off x="3296" y="-259"/>
              <a:ext cx="3341" cy="683"/>
            </a:xfrm>
            <a:prstGeom prst="rect">
              <a:avLst/>
            </a:prstGeom>
            <a:noFill/>
            <a:ln w="25400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lIns="75895" tIns="37948" rIns="75895" bIns="379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200" b="1" i="1">
                  <a:solidFill>
                    <a:srgbClr val="000000"/>
                  </a:solidFill>
                  <a:latin typeface="Times New Roman" pitchFamily="18" charset="0"/>
                </a:rPr>
                <a:t>Отходы</a:t>
              </a:r>
            </a:p>
            <a:p>
              <a:pPr algn="ctr" eaLnBrk="1" hangingPunct="1"/>
              <a:r>
                <a:rPr lang="ru-RU" sz="1200" b="1" i="1">
                  <a:solidFill>
                    <a:srgbClr val="000000"/>
                  </a:solidFill>
                  <a:latin typeface="Times New Roman" pitchFamily="18" charset="0"/>
                </a:rPr>
                <a:t>ООО «ЛУКОЙЛ-Коми»</a:t>
              </a:r>
              <a:endParaRPr lang="ru-RU"/>
            </a:p>
          </p:txBody>
        </p:sp>
        <p:sp>
          <p:nvSpPr>
            <p:cNvPr id="6152" name="Text Box 15"/>
            <p:cNvSpPr txBox="1">
              <a:spLocks noChangeArrowheads="1"/>
            </p:cNvSpPr>
            <p:nvPr/>
          </p:nvSpPr>
          <p:spPr bwMode="auto">
            <a:xfrm>
              <a:off x="6684" y="-259"/>
              <a:ext cx="3219" cy="669"/>
            </a:xfrm>
            <a:prstGeom prst="rect">
              <a:avLst/>
            </a:prstGeom>
            <a:noFill/>
            <a:ln w="25400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lIns="75895" tIns="37948" rIns="75895" bIns="379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200" b="1" i="1">
                  <a:solidFill>
                    <a:srgbClr val="000000"/>
                  </a:solidFill>
                  <a:latin typeface="Times New Roman" pitchFamily="18" charset="0"/>
                </a:rPr>
                <a:t>Отходы других компаний</a:t>
              </a:r>
            </a:p>
            <a:p>
              <a:pPr algn="ctr" eaLnBrk="1" hangingPunct="1"/>
              <a:r>
                <a:rPr lang="ru-RU" sz="1200" b="1" i="1">
                  <a:solidFill>
                    <a:srgbClr val="000000"/>
                  </a:solidFill>
                  <a:latin typeface="Times New Roman" pitchFamily="18" charset="0"/>
                </a:rPr>
                <a:t>(более 100 компаний)</a:t>
              </a:r>
              <a:endParaRPr lang="ru-RU"/>
            </a:p>
          </p:txBody>
        </p:sp>
        <p:sp>
          <p:nvSpPr>
            <p:cNvPr id="6153" name="Line 16"/>
            <p:cNvSpPr>
              <a:spLocks noChangeShapeType="1"/>
            </p:cNvSpPr>
            <p:nvPr/>
          </p:nvSpPr>
          <p:spPr bwMode="auto">
            <a:xfrm flipH="1">
              <a:off x="5657" y="444"/>
              <a:ext cx="978" cy="1053"/>
            </a:xfrm>
            <a:prstGeom prst="line">
              <a:avLst/>
            </a:prstGeom>
            <a:noFill/>
            <a:ln w="25400">
              <a:solidFill>
                <a:srgbClr val="003399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4" name="Line 17"/>
            <p:cNvSpPr>
              <a:spLocks noChangeShapeType="1"/>
            </p:cNvSpPr>
            <p:nvPr/>
          </p:nvSpPr>
          <p:spPr bwMode="auto">
            <a:xfrm>
              <a:off x="6635" y="444"/>
              <a:ext cx="979" cy="1053"/>
            </a:xfrm>
            <a:prstGeom prst="line">
              <a:avLst/>
            </a:prstGeom>
            <a:noFill/>
            <a:ln w="25400">
              <a:solidFill>
                <a:srgbClr val="003399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5" name="Text Box 18"/>
            <p:cNvSpPr txBox="1">
              <a:spLocks noChangeArrowheads="1"/>
            </p:cNvSpPr>
            <p:nvPr/>
          </p:nvSpPr>
          <p:spPr bwMode="auto">
            <a:xfrm>
              <a:off x="3345" y="1587"/>
              <a:ext cx="2313" cy="1600"/>
            </a:xfrm>
            <a:prstGeom prst="rect">
              <a:avLst/>
            </a:prstGeom>
            <a:noFill/>
            <a:ln w="2540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lIns="75895" tIns="37948" rIns="75895" bIns="379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300" b="1" i="1">
                  <a:solidFill>
                    <a:srgbClr val="000000"/>
                  </a:solidFill>
                  <a:latin typeface="Times New Roman" pitchFamily="18" charset="0"/>
                </a:rPr>
                <a:t>Установка</a:t>
              </a:r>
            </a:p>
            <a:p>
              <a:pPr algn="ctr" eaLnBrk="1" hangingPunct="1"/>
              <a:r>
                <a:rPr lang="ru-RU" sz="1300" b="1" i="1">
                  <a:solidFill>
                    <a:srgbClr val="000000"/>
                  </a:solidFill>
                  <a:latin typeface="Times New Roman" pitchFamily="18" charset="0"/>
                </a:rPr>
                <a:t>по переработке жидких нефтяных шламов</a:t>
              </a:r>
              <a:endParaRPr lang="ru-RU"/>
            </a:p>
          </p:txBody>
        </p:sp>
        <p:sp>
          <p:nvSpPr>
            <p:cNvPr id="6156" name="Text Box 19"/>
            <p:cNvSpPr txBox="1">
              <a:spLocks noChangeArrowheads="1"/>
            </p:cNvSpPr>
            <p:nvPr/>
          </p:nvSpPr>
          <p:spPr bwMode="auto">
            <a:xfrm>
              <a:off x="7613" y="1587"/>
              <a:ext cx="2313" cy="1600"/>
            </a:xfrm>
            <a:prstGeom prst="rect">
              <a:avLst/>
            </a:prstGeom>
            <a:noFill/>
            <a:ln w="2540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lIns="75895" tIns="37948" rIns="75895" bIns="379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300" b="1" i="1">
                  <a:solidFill>
                    <a:srgbClr val="000000"/>
                  </a:solidFill>
                  <a:latin typeface="Times New Roman" pitchFamily="18" charset="0"/>
                </a:rPr>
                <a:t>Установка по очистке загрязненных нефтью почв и грунтов</a:t>
              </a:r>
              <a:endParaRPr lang="ru-RU"/>
            </a:p>
          </p:txBody>
        </p:sp>
        <p:sp>
          <p:nvSpPr>
            <p:cNvPr id="6157" name="Line 20"/>
            <p:cNvSpPr>
              <a:spLocks noChangeShapeType="1"/>
            </p:cNvSpPr>
            <p:nvPr/>
          </p:nvSpPr>
          <p:spPr bwMode="auto">
            <a:xfrm>
              <a:off x="5657" y="2902"/>
              <a:ext cx="1957" cy="0"/>
            </a:xfrm>
            <a:prstGeom prst="line">
              <a:avLst/>
            </a:prstGeom>
            <a:noFill/>
            <a:ln w="25400">
              <a:solidFill>
                <a:srgbClr val="003399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8" name="Line 21"/>
            <p:cNvSpPr>
              <a:spLocks noChangeShapeType="1"/>
            </p:cNvSpPr>
            <p:nvPr/>
          </p:nvSpPr>
          <p:spPr bwMode="auto">
            <a:xfrm>
              <a:off x="4590" y="3254"/>
              <a:ext cx="0" cy="1404"/>
            </a:xfrm>
            <a:prstGeom prst="line">
              <a:avLst/>
            </a:prstGeom>
            <a:noFill/>
            <a:ln w="25400">
              <a:solidFill>
                <a:srgbClr val="003399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9" name="Text Box 22"/>
            <p:cNvSpPr txBox="1">
              <a:spLocks noChangeArrowheads="1"/>
            </p:cNvSpPr>
            <p:nvPr/>
          </p:nvSpPr>
          <p:spPr bwMode="auto">
            <a:xfrm>
              <a:off x="2990" y="4748"/>
              <a:ext cx="3023" cy="1019"/>
            </a:xfrm>
            <a:prstGeom prst="rect">
              <a:avLst/>
            </a:prstGeom>
            <a:noFill/>
            <a:ln w="2540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lIns="75895" tIns="37948" rIns="75895" bIns="379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300" b="1" i="1">
                  <a:solidFill>
                    <a:srgbClr val="000000"/>
                  </a:solidFill>
                  <a:latin typeface="Times New Roman" pitchFamily="18" charset="0"/>
                </a:rPr>
                <a:t>В систему сбора нефтепромыслов</a:t>
              </a:r>
            </a:p>
            <a:p>
              <a:pPr algn="ctr" eaLnBrk="1" hangingPunct="1"/>
              <a:r>
                <a:rPr lang="ru-RU" sz="1300" b="1" i="1">
                  <a:solidFill>
                    <a:srgbClr val="000000"/>
                  </a:solidFill>
                  <a:latin typeface="Times New Roman" pitchFamily="18" charset="0"/>
                </a:rPr>
                <a:t>ООО «ЛУКОЙЛ-Коми»</a:t>
              </a:r>
              <a:endParaRPr lang="ru-RU"/>
            </a:p>
          </p:txBody>
        </p:sp>
        <p:sp>
          <p:nvSpPr>
            <p:cNvPr id="6160" name="Line 23"/>
            <p:cNvSpPr>
              <a:spLocks noChangeShapeType="1"/>
            </p:cNvSpPr>
            <p:nvPr/>
          </p:nvSpPr>
          <p:spPr bwMode="auto">
            <a:xfrm>
              <a:off x="8770" y="3254"/>
              <a:ext cx="0" cy="1140"/>
            </a:xfrm>
            <a:prstGeom prst="line">
              <a:avLst/>
            </a:prstGeom>
            <a:noFill/>
            <a:ln w="25400">
              <a:solidFill>
                <a:srgbClr val="003399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1" name="Text Box 24"/>
            <p:cNvSpPr txBox="1">
              <a:spLocks noChangeArrowheads="1"/>
            </p:cNvSpPr>
            <p:nvPr/>
          </p:nvSpPr>
          <p:spPr bwMode="auto">
            <a:xfrm>
              <a:off x="7613" y="4483"/>
              <a:ext cx="2935" cy="1309"/>
            </a:xfrm>
            <a:prstGeom prst="rect">
              <a:avLst/>
            </a:prstGeom>
            <a:noFill/>
            <a:ln w="2540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lIns="75895" tIns="37948" rIns="75895" bIns="379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300" b="1" i="1">
                  <a:solidFill>
                    <a:srgbClr val="000000"/>
                  </a:solidFill>
                  <a:latin typeface="Times New Roman" pitchFamily="18" charset="0"/>
                </a:rPr>
                <a:t>Объекты рекультивации</a:t>
              </a:r>
            </a:p>
            <a:p>
              <a:pPr algn="ctr" eaLnBrk="1" hangingPunct="1"/>
              <a:r>
                <a:rPr lang="ru-RU" sz="1300" b="1" i="1">
                  <a:solidFill>
                    <a:srgbClr val="000000"/>
                  </a:solidFill>
                  <a:latin typeface="Times New Roman" pitchFamily="18" charset="0"/>
                </a:rPr>
                <a:t>ООО «ЛУКОЙЛ-Коми» и других Заказчиков</a:t>
              </a:r>
              <a:endParaRPr lang="ru-RU"/>
            </a:p>
          </p:txBody>
        </p:sp>
        <p:sp>
          <p:nvSpPr>
            <p:cNvPr id="6162" name="Text Box 25"/>
            <p:cNvSpPr txBox="1">
              <a:spLocks noChangeArrowheads="1"/>
            </p:cNvSpPr>
            <p:nvPr/>
          </p:nvSpPr>
          <p:spPr bwMode="auto">
            <a:xfrm>
              <a:off x="3968" y="531"/>
              <a:ext cx="2403" cy="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895" tIns="37948" rIns="75895" bIns="379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000" b="1" i="1">
                  <a:solidFill>
                    <a:srgbClr val="000000"/>
                  </a:solidFill>
                  <a:latin typeface="Times New Roman" pitchFamily="18" charset="0"/>
                </a:rPr>
                <a:t>                              Жидкие</a:t>
              </a:r>
            </a:p>
            <a:p>
              <a:pPr eaLnBrk="1" hangingPunct="1"/>
              <a:r>
                <a:rPr lang="ru-RU" sz="1000" b="1" i="1">
                  <a:solidFill>
                    <a:srgbClr val="000000"/>
                  </a:solidFill>
                  <a:latin typeface="Times New Roman" pitchFamily="18" charset="0"/>
                </a:rPr>
                <a:t>                     нефтяные</a:t>
              </a:r>
            </a:p>
            <a:p>
              <a:pPr eaLnBrk="1" hangingPunct="1"/>
              <a:r>
                <a:rPr lang="ru-RU" sz="1000" b="1" i="1">
                  <a:solidFill>
                    <a:srgbClr val="000000"/>
                  </a:solidFill>
                  <a:latin typeface="Times New Roman" pitchFamily="18" charset="0"/>
                </a:rPr>
                <a:t>                   отходы</a:t>
              </a:r>
              <a:endParaRPr lang="ru-RU"/>
            </a:p>
          </p:txBody>
        </p:sp>
        <p:sp>
          <p:nvSpPr>
            <p:cNvPr id="6163" name="Text Box 26"/>
            <p:cNvSpPr txBox="1">
              <a:spLocks noChangeArrowheads="1"/>
            </p:cNvSpPr>
            <p:nvPr/>
          </p:nvSpPr>
          <p:spPr bwMode="auto">
            <a:xfrm>
              <a:off x="7192" y="744"/>
              <a:ext cx="2403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895" tIns="37948" rIns="75895" bIns="379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000" b="1" i="1">
                  <a:solidFill>
                    <a:srgbClr val="000000"/>
                  </a:solidFill>
                  <a:latin typeface="Times New Roman" pitchFamily="18" charset="0"/>
                </a:rPr>
                <a:t> Загрязненные нефтью</a:t>
              </a:r>
            </a:p>
            <a:p>
              <a:pPr eaLnBrk="1" hangingPunct="1"/>
              <a:r>
                <a:rPr lang="ru-RU" sz="1000" b="1" i="1">
                  <a:solidFill>
                    <a:srgbClr val="000000"/>
                  </a:solidFill>
                  <a:latin typeface="Times New Roman" pitchFamily="18" charset="0"/>
                </a:rPr>
                <a:t>        почвы и грунты</a:t>
              </a:r>
              <a:endParaRPr lang="ru-RU"/>
            </a:p>
          </p:txBody>
        </p:sp>
        <p:sp>
          <p:nvSpPr>
            <p:cNvPr id="6164" name="Text Box 27"/>
            <p:cNvSpPr txBox="1">
              <a:spLocks noChangeArrowheads="1"/>
            </p:cNvSpPr>
            <p:nvPr/>
          </p:nvSpPr>
          <p:spPr bwMode="auto">
            <a:xfrm>
              <a:off x="5658" y="1497"/>
              <a:ext cx="1955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895" tIns="37948" rIns="75895" bIns="379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000" b="1" i="1">
                  <a:solidFill>
                    <a:srgbClr val="000000"/>
                  </a:solidFill>
                  <a:latin typeface="Times New Roman" pitchFamily="18" charset="0"/>
                </a:rPr>
                <a:t> Нефтесодержащая жидкость</a:t>
              </a:r>
              <a:endParaRPr lang="ru-RU"/>
            </a:p>
          </p:txBody>
        </p:sp>
        <p:sp>
          <p:nvSpPr>
            <p:cNvPr id="6165" name="Text Box 28"/>
            <p:cNvSpPr txBox="1">
              <a:spLocks noChangeArrowheads="1"/>
            </p:cNvSpPr>
            <p:nvPr/>
          </p:nvSpPr>
          <p:spPr bwMode="auto">
            <a:xfrm>
              <a:off x="8682" y="3517"/>
              <a:ext cx="240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895" tIns="37948" rIns="75895" bIns="379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000" b="1" i="1">
                  <a:solidFill>
                    <a:srgbClr val="000000"/>
                  </a:solidFill>
                  <a:latin typeface="Times New Roman" pitchFamily="18" charset="0"/>
                </a:rPr>
                <a:t> Очищенный грунт</a:t>
              </a:r>
              <a:endParaRPr lang="ru-RU"/>
            </a:p>
          </p:txBody>
        </p:sp>
        <p:sp>
          <p:nvSpPr>
            <p:cNvPr id="6166" name="Text Box 29"/>
            <p:cNvSpPr txBox="1">
              <a:spLocks noChangeArrowheads="1"/>
            </p:cNvSpPr>
            <p:nvPr/>
          </p:nvSpPr>
          <p:spPr bwMode="auto">
            <a:xfrm>
              <a:off x="2279" y="3517"/>
              <a:ext cx="2311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895" tIns="37948" rIns="75895" bIns="379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000" b="1" i="1">
                  <a:solidFill>
                    <a:srgbClr val="000000"/>
                  </a:solidFill>
                  <a:latin typeface="Times New Roman" pitchFamily="18" charset="0"/>
                </a:rPr>
                <a:t> Очищенная НСЖ</a:t>
              </a:r>
              <a:endParaRPr lang="ru-RU"/>
            </a:p>
          </p:txBody>
        </p:sp>
        <p:sp>
          <p:nvSpPr>
            <p:cNvPr id="6167" name="Text Box 30"/>
            <p:cNvSpPr txBox="1">
              <a:spLocks noChangeArrowheads="1"/>
            </p:cNvSpPr>
            <p:nvPr/>
          </p:nvSpPr>
          <p:spPr bwMode="auto">
            <a:xfrm>
              <a:off x="5658" y="2374"/>
              <a:ext cx="1955" cy="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895" tIns="37948" rIns="75895" bIns="379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000" b="1" i="1">
                  <a:solidFill>
                    <a:srgbClr val="000000"/>
                  </a:solidFill>
                  <a:latin typeface="Times New Roman" pitchFamily="18" charset="0"/>
                </a:rPr>
                <a:t>Механические примеси</a:t>
              </a:r>
              <a:endParaRPr lang="ru-RU"/>
            </a:p>
          </p:txBody>
        </p:sp>
        <p:sp>
          <p:nvSpPr>
            <p:cNvPr id="6168" name="Line 31"/>
            <p:cNvSpPr>
              <a:spLocks noChangeShapeType="1"/>
            </p:cNvSpPr>
            <p:nvPr/>
          </p:nvSpPr>
          <p:spPr bwMode="auto">
            <a:xfrm flipH="1">
              <a:off x="5667" y="2082"/>
              <a:ext cx="1864" cy="1"/>
            </a:xfrm>
            <a:prstGeom prst="line">
              <a:avLst/>
            </a:prstGeom>
            <a:noFill/>
            <a:ln w="25400">
              <a:solidFill>
                <a:srgbClr val="003399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5" name="Picture 2" descr="F:\Олег\Разное\2006\Герб СПАСФ Природа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7" y="0"/>
            <a:ext cx="580726" cy="89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descr="Голубая тисненая бумага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600" b="1" i="1" smtClean="0">
                <a:solidFill>
                  <a:srgbClr val="000099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827088" y="260350"/>
            <a:ext cx="6985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i="1">
                <a:solidFill>
                  <a:srgbClr val="000099"/>
                </a:solidFill>
                <a:latin typeface="Times New Roman" pitchFamily="18" charset="0"/>
              </a:rPr>
              <a:t>Составляющие элементы системы сбора</a:t>
            </a:r>
          </a:p>
          <a:p>
            <a:pPr algn="ctr" eaLnBrk="1" hangingPunct="1"/>
            <a:r>
              <a:rPr lang="ru-RU" sz="2000" b="1" i="1">
                <a:solidFill>
                  <a:srgbClr val="000099"/>
                </a:solidFill>
                <a:latin typeface="Times New Roman" pitchFamily="18" charset="0"/>
              </a:rPr>
              <a:t>и переработки нефтяных отходов</a:t>
            </a:r>
          </a:p>
        </p:txBody>
      </p:sp>
      <p:sp>
        <p:nvSpPr>
          <p:cNvPr id="7173" name="Text Box 25"/>
          <p:cNvSpPr txBox="1">
            <a:spLocks noChangeArrowheads="1"/>
          </p:cNvSpPr>
          <p:nvPr/>
        </p:nvSpPr>
        <p:spPr bwMode="auto">
          <a:xfrm>
            <a:off x="1042988" y="1412875"/>
            <a:ext cx="7273925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b="1" i="1">
                <a:solidFill>
                  <a:srgbClr val="000099"/>
                </a:solidFill>
                <a:latin typeface="Times New Roman" pitchFamily="18" charset="0"/>
              </a:rPr>
              <a:t> квалифицированный персонал СПАСФ «Природа»;</a:t>
            </a:r>
          </a:p>
          <a:p>
            <a:pPr eaLnBrk="1" hangingPunct="1">
              <a:buFontTx/>
              <a:buChar char="•"/>
            </a:pPr>
            <a:endParaRPr lang="ru-RU" b="1" i="1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ru-RU" b="1" i="1">
                <a:solidFill>
                  <a:srgbClr val="000099"/>
                </a:solidFill>
                <a:latin typeface="Times New Roman" pitchFamily="18" charset="0"/>
              </a:rPr>
              <a:t> технические средства сбора и доставки нефтяных отходов СПАСФ «Природа»;</a:t>
            </a:r>
          </a:p>
          <a:p>
            <a:pPr eaLnBrk="1" hangingPunct="1">
              <a:buFontTx/>
              <a:buChar char="•"/>
            </a:pPr>
            <a:endParaRPr lang="ru-RU" b="1" i="1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ru-RU" b="1" i="1">
                <a:solidFill>
                  <a:srgbClr val="000099"/>
                </a:solidFill>
                <a:latin typeface="Times New Roman" pitchFamily="18" charset="0"/>
              </a:rPr>
              <a:t> полигоны-шламонакопители ООО «ЛУКОЙЛ-Коми»;</a:t>
            </a:r>
          </a:p>
          <a:p>
            <a:pPr eaLnBrk="1" hangingPunct="1">
              <a:buFontTx/>
              <a:buChar char="•"/>
            </a:pPr>
            <a:endParaRPr lang="ru-RU" b="1" i="1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ru-RU" b="1" i="1">
                <a:solidFill>
                  <a:srgbClr val="000099"/>
                </a:solidFill>
                <a:latin typeface="Times New Roman" pitchFamily="18" charset="0"/>
              </a:rPr>
              <a:t> комплексные установки по переработке жидких нефтяных шламов и очистке нефтезагрязненных почв и грунтов СПАСФ «Природа»; </a:t>
            </a:r>
          </a:p>
          <a:p>
            <a:pPr eaLnBrk="1" hangingPunct="1"/>
            <a:endParaRPr lang="ru-RU" b="1" i="1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ru-RU" b="1" i="1">
                <a:solidFill>
                  <a:srgbClr val="000099"/>
                </a:solidFill>
                <a:latin typeface="Times New Roman" pitchFamily="18" charset="0"/>
              </a:rPr>
              <a:t> система сбора нефти ООО «ЛУКОЙЛ-Коми», с которой трубопроводами связаны установки по переработке нефтяных шламов ООО СПАСФ «Природа»;</a:t>
            </a:r>
            <a:r>
              <a:rPr lang="ru-RU">
                <a:solidFill>
                  <a:srgbClr val="000099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6" name="Picture 2" descr="F:\Олег\Разное\2006\Герб СПАСФ Природа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7" y="0"/>
            <a:ext cx="580726" cy="89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 descr="Голубая тисненая бумаг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50000"/>
              </a:spcBef>
            </a:pPr>
            <a:r>
              <a:rPr lang="ru-RU" sz="1600" b="1" i="1">
                <a:solidFill>
                  <a:srgbClr val="000099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27088" y="188913"/>
            <a:ext cx="79930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i="1">
                <a:solidFill>
                  <a:srgbClr val="000099"/>
                </a:solidFill>
                <a:latin typeface="Times New Roman" pitchFamily="18" charset="0"/>
              </a:rPr>
              <a:t>Природосберегающий технологический процесс переработки жидких нефтяных шламов и загрязненных нефтью почв и грунтов</a:t>
            </a:r>
          </a:p>
        </p:txBody>
      </p:sp>
      <p:pic>
        <p:nvPicPr>
          <p:cNvPr id="8198" name="Picture 6" descr="Poster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8353425" cy="5568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619250" y="3284538"/>
            <a:ext cx="2665413" cy="4572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000" b="1"/>
              <a:t>Линия по переработке загрязненных нефтью почв и грунтов</a:t>
            </a:r>
            <a:endParaRPr lang="ru-RU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651500" y="3284538"/>
            <a:ext cx="2743200" cy="4572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000" b="1"/>
              <a:t>Линия по переработке жидких нефтяных шламов</a:t>
            </a:r>
            <a:endParaRPr lang="ru-RU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7092950" y="3789363"/>
            <a:ext cx="14859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b="1"/>
              <a:t>Очищенная нефть</a:t>
            </a:r>
            <a:r>
              <a:rPr lang="ru-RU" sz="1000" b="1" i="1">
                <a:latin typeface="Times New Roman" pitchFamily="18" charset="0"/>
              </a:rPr>
              <a:t> </a:t>
            </a:r>
            <a:endParaRPr lang="ru-RU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779838" y="1628775"/>
            <a:ext cx="1257300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sz="800" b="1" i="1">
              <a:latin typeface="Times New Roman" pitchFamily="18" charset="0"/>
            </a:endParaRPr>
          </a:p>
          <a:p>
            <a:pPr eaLnBrk="1" hangingPunct="1"/>
            <a:r>
              <a:rPr lang="ru-RU" sz="1000" b="1" i="1">
                <a:latin typeface="Times New Roman" pitchFamily="18" charset="0"/>
              </a:rPr>
              <a:t> </a:t>
            </a:r>
            <a:endParaRPr lang="ru-RU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3851275" y="1916113"/>
            <a:ext cx="9144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V="1">
            <a:off x="4711700" y="1628775"/>
            <a:ext cx="342900" cy="3429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V="1">
            <a:off x="3797300" y="1628775"/>
            <a:ext cx="342900" cy="3429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4140200" y="1628775"/>
            <a:ext cx="9144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3635375" y="1916113"/>
            <a:ext cx="1257300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b="1" i="1">
                <a:latin typeface="Times New Roman" pitchFamily="18" charset="0"/>
              </a:rPr>
              <a:t>Загрязненные нефтью</a:t>
            </a:r>
          </a:p>
          <a:p>
            <a:pPr eaLnBrk="1" hangingPunct="1"/>
            <a:r>
              <a:rPr lang="ru-RU" sz="800" b="1" i="1">
                <a:latin typeface="Times New Roman" pitchFamily="18" charset="0"/>
              </a:rPr>
              <a:t>почвы и грунты</a:t>
            </a:r>
          </a:p>
          <a:p>
            <a:pPr eaLnBrk="1" hangingPunct="1"/>
            <a:r>
              <a:rPr lang="ru-RU" sz="1000" b="1" i="1">
                <a:latin typeface="Times New Roman" pitchFamily="18" charset="0"/>
              </a:rPr>
              <a:t> </a:t>
            </a:r>
            <a:endParaRPr lang="ru-RU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635375" y="2276475"/>
            <a:ext cx="12573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sz="800" b="1" i="1">
              <a:latin typeface="Times New Roman" pitchFamily="18" charset="0"/>
            </a:endParaRPr>
          </a:p>
          <a:p>
            <a:pPr eaLnBrk="1" hangingPunct="1"/>
            <a:r>
              <a:rPr lang="ru-RU" sz="1000" b="1" i="1">
                <a:latin typeface="Times New Roman" pitchFamily="18" charset="0"/>
              </a:rPr>
              <a:t> </a:t>
            </a:r>
            <a:endParaRPr lang="ru-RU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4140200" y="2276475"/>
            <a:ext cx="8001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 flipV="1">
            <a:off x="3797300" y="2276475"/>
            <a:ext cx="342900" cy="3429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 flipV="1">
            <a:off x="4572000" y="2276475"/>
            <a:ext cx="368300" cy="360363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3635375" y="2636838"/>
            <a:ext cx="14859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b="1" i="1">
                <a:latin typeface="Times New Roman" pitchFamily="18" charset="0"/>
              </a:rPr>
              <a:t>Жидкие нефтяные шламы</a:t>
            </a:r>
            <a:r>
              <a:rPr lang="ru-RU" sz="1000" b="1" i="1">
                <a:latin typeface="Times New Roman" pitchFamily="18" charset="0"/>
              </a:rPr>
              <a:t> </a:t>
            </a:r>
            <a:endParaRPr lang="ru-RU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3779838" y="2636838"/>
            <a:ext cx="792162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2" name="Picture 2" descr="F:\Олег\Разное\2006\Герб СПАСФ Природа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7" y="0"/>
            <a:ext cx="580726" cy="89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descr="Голубая тисненая бумага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</a:rPr>
              <a:t>                            </a:t>
            </a:r>
            <a:r>
              <a:rPr lang="ru-RU" sz="1400" b="1" i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9220" name="Text Box 29"/>
          <p:cNvSpPr txBox="1">
            <a:spLocks noChangeArrowheads="1"/>
          </p:cNvSpPr>
          <p:nvPr/>
        </p:nvSpPr>
        <p:spPr bwMode="auto">
          <a:xfrm>
            <a:off x="0" y="188913"/>
            <a:ext cx="8496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i="1" dirty="0">
                <a:solidFill>
                  <a:srgbClr val="000099"/>
                </a:solidFill>
                <a:latin typeface="Times New Roman" pitchFamily="18" charset="0"/>
              </a:rPr>
              <a:t>Технологическая схема </a:t>
            </a: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</a:rPr>
              <a:t>установки</a:t>
            </a:r>
          </a:p>
          <a:p>
            <a:pPr algn="ctr" eaLnBrk="1" hangingPunct="1"/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</a:rPr>
              <a:t>по физико-химической сепарации </a:t>
            </a:r>
            <a:r>
              <a:rPr lang="ru-RU" sz="2000" b="1" i="1" dirty="0">
                <a:solidFill>
                  <a:srgbClr val="000099"/>
                </a:solidFill>
                <a:latin typeface="Times New Roman" pitchFamily="18" charset="0"/>
              </a:rPr>
              <a:t>жидких нефтяных шламов</a:t>
            </a:r>
          </a:p>
        </p:txBody>
      </p:sp>
      <p:sp>
        <p:nvSpPr>
          <p:cNvPr id="922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2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3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224" name="Object 39"/>
          <p:cNvGraphicFramePr>
            <a:graphicFrameLocks noGrp="1" noChangeAspect="1"/>
          </p:cNvGraphicFramePr>
          <p:nvPr>
            <p:ph sz="half" idx="2"/>
          </p:nvPr>
        </p:nvGraphicFramePr>
        <p:xfrm>
          <a:off x="684213" y="981075"/>
          <a:ext cx="7777162" cy="557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Document" r:id="rId5" imgW="6560805" imgH="8001221" progId="Word.Document.8">
                  <p:embed/>
                </p:oleObj>
              </mc:Choice>
              <mc:Fallback>
                <p:oleObj name="Document" r:id="rId5" imgW="6560805" imgH="8001221" progId="Word.Document.8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987"/>
                      <a:stretch>
                        <a:fillRect/>
                      </a:stretch>
                    </p:blipFill>
                    <p:spPr bwMode="auto">
                      <a:xfrm>
                        <a:off x="684213" y="981075"/>
                        <a:ext cx="7777162" cy="5578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rgbClr val="3366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 descr="F:\Олег\Разное\2006\Герб СПАСФ Природа_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7" y="0"/>
            <a:ext cx="580726" cy="89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descr="Голубая тисненая бумага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</a:rPr>
              <a:t>                            </a:t>
            </a:r>
            <a:r>
              <a:rPr lang="ru-RU" sz="1400" b="1" i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188913"/>
            <a:ext cx="8496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i="1" dirty="0">
                <a:solidFill>
                  <a:srgbClr val="000099"/>
                </a:solidFill>
                <a:latin typeface="Times New Roman" pitchFamily="18" charset="0"/>
              </a:rPr>
              <a:t>Технологическая схема установки </a:t>
            </a:r>
            <a:endParaRPr lang="ru-RU" sz="2000" b="1" i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</a:rPr>
              <a:t>по промывке </a:t>
            </a:r>
            <a:r>
              <a:rPr lang="ru-RU" sz="2000" b="1" i="1" dirty="0">
                <a:solidFill>
                  <a:srgbClr val="000099"/>
                </a:solidFill>
                <a:latin typeface="Times New Roman" pitchFamily="18" charset="0"/>
              </a:rPr>
              <a:t>загрязненных нефтью почв и грунтов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282944"/>
              </p:ext>
            </p:extLst>
          </p:nvPr>
        </p:nvGraphicFramePr>
        <p:xfrm>
          <a:off x="899592" y="1017384"/>
          <a:ext cx="7272808" cy="5421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AutoCAD Drawing" r:id="rId4" imgW="14458950" imgH="6467475" progId="AutoCAD.Drawing.18">
                  <p:embed/>
                </p:oleObj>
              </mc:Choice>
              <mc:Fallback>
                <p:oleObj name="AutoCAD Drawing" r:id="rId4" imgW="14458950" imgH="6467475" progId="AutoCAD.Drawing.1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265" t="14197" r="43915" b="12598"/>
                      <a:stretch>
                        <a:fillRect/>
                      </a:stretch>
                    </p:blipFill>
                    <p:spPr bwMode="auto">
                      <a:xfrm>
                        <a:off x="899592" y="1017384"/>
                        <a:ext cx="7272808" cy="542169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 descr="F:\Олег\Разное\2006\Герб СПАСФ Природа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7" y="0"/>
            <a:ext cx="580726" cy="89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езентация. Система сбора и переработки неф. отходов, действующая в Тимано-Печоре">
  <a:themeElements>
    <a:clrScheme name="Презентация. ТНК-ВР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езентация. ТНК-ВР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езентация. ТНК-ВР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. ТНК-ВР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. ТНК-ВР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. ТНК-ВР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. ТНК-ВР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. ТНК-ВР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. ТНК-ВР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. ТНК-ВР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. ТНК-ВР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. ТНК-ВР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. ТНК-ВР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. ТНК-ВР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Презентация. Система сбора и переработки неф. отходов, действующая в Тимано-Печоре</Template>
  <TotalTime>282</TotalTime>
  <Words>1020</Words>
  <Application>Microsoft Office PowerPoint</Application>
  <PresentationFormat>Экран (4:3)</PresentationFormat>
  <Paragraphs>157</Paragraphs>
  <Slides>20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Презентация. Система сбора и переработки неф. отходов, действующая в Тимано-Печоре</vt:lpstr>
      <vt:lpstr>Document</vt:lpstr>
      <vt:lpstr>AutoCAD Drawing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Огнёв Олег</dc:creator>
  <cp:lastModifiedBy>Огнёв Олег</cp:lastModifiedBy>
  <cp:revision>21</cp:revision>
  <cp:lastPrinted>2014-06-12T10:12:10Z</cp:lastPrinted>
  <dcterms:created xsi:type="dcterms:W3CDTF">2013-04-02T07:18:40Z</dcterms:created>
  <dcterms:modified xsi:type="dcterms:W3CDTF">2016-12-19T13:27:01Z</dcterms:modified>
</cp:coreProperties>
</file>